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1" r:id="rId1"/>
  </p:sldMasterIdLst>
  <p:notesMasterIdLst>
    <p:notesMasterId r:id="rId29"/>
  </p:notesMasterIdLst>
  <p:sldIdLst>
    <p:sldId id="256" r:id="rId2"/>
    <p:sldId id="266" r:id="rId3"/>
    <p:sldId id="267" r:id="rId4"/>
    <p:sldId id="274" r:id="rId5"/>
    <p:sldId id="276" r:id="rId6"/>
    <p:sldId id="275" r:id="rId7"/>
    <p:sldId id="273" r:id="rId8"/>
    <p:sldId id="324" r:id="rId9"/>
    <p:sldId id="325" r:id="rId10"/>
    <p:sldId id="326" r:id="rId11"/>
    <p:sldId id="327" r:id="rId12"/>
    <p:sldId id="330" r:id="rId13"/>
    <p:sldId id="303" r:id="rId14"/>
    <p:sldId id="328" r:id="rId15"/>
    <p:sldId id="318" r:id="rId16"/>
    <p:sldId id="320" r:id="rId17"/>
    <p:sldId id="323" r:id="rId18"/>
    <p:sldId id="329" r:id="rId19"/>
    <p:sldId id="272" r:id="rId20"/>
    <p:sldId id="312" r:id="rId21"/>
    <p:sldId id="313" r:id="rId22"/>
    <p:sldId id="279" r:id="rId23"/>
    <p:sldId id="290" r:id="rId24"/>
    <p:sldId id="291" r:id="rId25"/>
    <p:sldId id="289" r:id="rId26"/>
    <p:sldId id="292" r:id="rId27"/>
    <p:sldId id="280"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94660"/>
  </p:normalViewPr>
  <p:slideViewPr>
    <p:cSldViewPr snapToGrid="0">
      <p:cViewPr varScale="1">
        <p:scale>
          <a:sx n="119" d="100"/>
          <a:sy n="119" d="100"/>
        </p:scale>
        <p:origin x="96" y="2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D764C2-0312-4184-8DE4-0178372658FF}" type="datetimeFigureOut">
              <a:rPr lang="en-US" smtClean="0"/>
              <a:t>1/28/2014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897A5C-B184-403C-8247-309A0CFD3627}" type="slidenum">
              <a:rPr lang="en-US" smtClean="0"/>
              <a:t>‹#›</a:t>
            </a:fld>
            <a:endParaRPr lang="en-US"/>
          </a:p>
        </p:txBody>
      </p:sp>
    </p:spTree>
    <p:extLst>
      <p:ext uri="{BB962C8B-B14F-4D97-AF65-F5344CB8AC3E}">
        <p14:creationId xmlns:p14="http://schemas.microsoft.com/office/powerpoint/2010/main" val="1284432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cheat with PAE</a:t>
            </a:r>
            <a:endParaRPr lang="en-US" dirty="0"/>
          </a:p>
        </p:txBody>
      </p:sp>
      <p:sp>
        <p:nvSpPr>
          <p:cNvPr id="4" name="Slide Number Placeholder 3"/>
          <p:cNvSpPr>
            <a:spLocks noGrp="1"/>
          </p:cNvSpPr>
          <p:nvPr>
            <p:ph type="sldNum" sz="quarter" idx="10"/>
          </p:nvPr>
        </p:nvSpPr>
        <p:spPr/>
        <p:txBody>
          <a:bodyPr/>
          <a:lstStyle/>
          <a:p>
            <a:fld id="{EE897A5C-B184-403C-8247-309A0CFD3627}" type="slidenum">
              <a:rPr lang="en-US" smtClean="0"/>
              <a:t>3</a:t>
            </a:fld>
            <a:endParaRPr lang="en-US"/>
          </a:p>
        </p:txBody>
      </p:sp>
    </p:spTree>
    <p:extLst>
      <p:ext uri="{BB962C8B-B14F-4D97-AF65-F5344CB8AC3E}">
        <p14:creationId xmlns:p14="http://schemas.microsoft.com/office/powerpoint/2010/main" val="3039212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AMD spun of its </a:t>
            </a:r>
            <a:r>
              <a:rPr lang="en-US" dirty="0" err="1" smtClean="0"/>
              <a:t>fabs</a:t>
            </a:r>
            <a:r>
              <a:rPr lang="en-US" dirty="0" smtClean="0"/>
              <a:t> to a new company called </a:t>
            </a:r>
            <a:r>
              <a:rPr lang="en-US" dirty="0" err="1" smtClean="0"/>
              <a:t>Global</a:t>
            </a:r>
            <a:r>
              <a:rPr lang="en-US" baseline="0" dirty="0" err="1" smtClean="0"/>
              <a:t>Foundries</a:t>
            </a:r>
            <a:endParaRPr lang="en-US" dirty="0"/>
          </a:p>
        </p:txBody>
      </p:sp>
      <p:sp>
        <p:nvSpPr>
          <p:cNvPr id="4" name="Slide Number Placeholder 3"/>
          <p:cNvSpPr>
            <a:spLocks noGrp="1"/>
          </p:cNvSpPr>
          <p:nvPr>
            <p:ph type="sldNum" sz="quarter" idx="10"/>
          </p:nvPr>
        </p:nvSpPr>
        <p:spPr/>
        <p:txBody>
          <a:bodyPr/>
          <a:lstStyle/>
          <a:p>
            <a:fld id="{EE897A5C-B184-403C-8247-309A0CFD3627}" type="slidenum">
              <a:rPr lang="en-US" smtClean="0"/>
              <a:t>13</a:t>
            </a:fld>
            <a:endParaRPr lang="en-US"/>
          </a:p>
        </p:txBody>
      </p:sp>
    </p:spTree>
    <p:extLst>
      <p:ext uri="{BB962C8B-B14F-4D97-AF65-F5344CB8AC3E}">
        <p14:creationId xmlns:p14="http://schemas.microsoft.com/office/powerpoint/2010/main" val="3394812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Alpha 21164 (EV5) was first chip to have large on-board L2 and a L3 on MB</a:t>
            </a:r>
          </a:p>
          <a:p>
            <a:r>
              <a:rPr lang="en-US" dirty="0" smtClean="0"/>
              <a:t>introduction of SDRAM and the growing disparity between bus clock rates and CPU clock rates, which caused on-motherboard cache to be only slightly faster than main memory. Got rid of MB L3</a:t>
            </a:r>
            <a:endParaRPr lang="en-US" dirty="0"/>
          </a:p>
        </p:txBody>
      </p:sp>
      <p:sp>
        <p:nvSpPr>
          <p:cNvPr id="4" name="Slide Number Placeholder 3"/>
          <p:cNvSpPr>
            <a:spLocks noGrp="1"/>
          </p:cNvSpPr>
          <p:nvPr>
            <p:ph type="sldNum" sz="quarter" idx="10"/>
          </p:nvPr>
        </p:nvSpPr>
        <p:spPr/>
        <p:txBody>
          <a:bodyPr/>
          <a:lstStyle/>
          <a:p>
            <a:fld id="{EE897A5C-B184-403C-8247-309A0CFD3627}" type="slidenum">
              <a:rPr lang="en-US" smtClean="0"/>
              <a:t>14</a:t>
            </a:fld>
            <a:endParaRPr lang="en-US"/>
          </a:p>
        </p:txBody>
      </p:sp>
    </p:spTree>
    <p:extLst>
      <p:ext uri="{BB962C8B-B14F-4D97-AF65-F5344CB8AC3E}">
        <p14:creationId xmlns:p14="http://schemas.microsoft.com/office/powerpoint/2010/main" val="2667583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897A5C-B184-403C-8247-309A0CFD3627}" type="slidenum">
              <a:rPr lang="en-US" smtClean="0"/>
              <a:t>15</a:t>
            </a:fld>
            <a:endParaRPr lang="en-US"/>
          </a:p>
        </p:txBody>
      </p:sp>
    </p:spTree>
    <p:extLst>
      <p:ext uri="{BB962C8B-B14F-4D97-AF65-F5344CB8AC3E}">
        <p14:creationId xmlns:p14="http://schemas.microsoft.com/office/powerpoint/2010/main" val="2942688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897A5C-B184-403C-8247-309A0CFD3627}" type="slidenum">
              <a:rPr lang="en-US" smtClean="0"/>
              <a:t>16</a:t>
            </a:fld>
            <a:endParaRPr lang="en-US"/>
          </a:p>
        </p:txBody>
      </p:sp>
    </p:spTree>
    <p:extLst>
      <p:ext uri="{BB962C8B-B14F-4D97-AF65-F5344CB8AC3E}">
        <p14:creationId xmlns:p14="http://schemas.microsoft.com/office/powerpoint/2010/main" val="544173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897A5C-B184-403C-8247-309A0CFD3627}" type="slidenum">
              <a:rPr lang="en-US" smtClean="0"/>
              <a:t>17</a:t>
            </a:fld>
            <a:endParaRPr lang="en-US"/>
          </a:p>
        </p:txBody>
      </p:sp>
    </p:spTree>
    <p:extLst>
      <p:ext uri="{BB962C8B-B14F-4D97-AF65-F5344CB8AC3E}">
        <p14:creationId xmlns:p14="http://schemas.microsoft.com/office/powerpoint/2010/main" val="21757085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Socket A 462 pins</a:t>
            </a:r>
          </a:p>
          <a:p>
            <a:r>
              <a:rPr lang="en-US" dirty="0" smtClean="0"/>
              <a:t>LGA 775</a:t>
            </a:r>
          </a:p>
          <a:p>
            <a:r>
              <a:rPr lang="en-US" dirty="0" smtClean="0"/>
              <a:t>Slot to socket converter</a:t>
            </a:r>
          </a:p>
          <a:p>
            <a:endParaRPr lang="en-US" dirty="0" smtClean="0"/>
          </a:p>
          <a:p>
            <a:r>
              <a:rPr lang="en-US" dirty="0" smtClean="0"/>
              <a:t>Sockets changed to Zero insertion force (ZIF)</a:t>
            </a:r>
            <a:r>
              <a:rPr lang="en-US" baseline="0" dirty="0" smtClean="0"/>
              <a:t> as pin counts got higher</a:t>
            </a:r>
          </a:p>
          <a:p>
            <a:r>
              <a:rPr lang="en-US" baseline="0" dirty="0" smtClean="0"/>
              <a:t>Slot 1/2 and Slot A/B</a:t>
            </a:r>
            <a:endParaRPr lang="en-US" dirty="0" smtClean="0"/>
          </a:p>
          <a:p>
            <a:r>
              <a:rPr lang="en-US" dirty="0" smtClean="0"/>
              <a:t>BGA embedded systems</a:t>
            </a:r>
            <a:endParaRPr lang="en-US" dirty="0"/>
          </a:p>
        </p:txBody>
      </p:sp>
      <p:sp>
        <p:nvSpPr>
          <p:cNvPr id="4" name="Slide Number Placeholder 3"/>
          <p:cNvSpPr>
            <a:spLocks noGrp="1"/>
          </p:cNvSpPr>
          <p:nvPr>
            <p:ph type="sldNum" sz="quarter" idx="10"/>
          </p:nvPr>
        </p:nvSpPr>
        <p:spPr/>
        <p:txBody>
          <a:bodyPr/>
          <a:lstStyle/>
          <a:p>
            <a:fld id="{EE897A5C-B184-403C-8247-309A0CFD3627}" type="slidenum">
              <a:rPr lang="en-US" smtClean="0"/>
              <a:t>18</a:t>
            </a:fld>
            <a:endParaRPr lang="en-US"/>
          </a:p>
        </p:txBody>
      </p:sp>
    </p:spTree>
    <p:extLst>
      <p:ext uri="{BB962C8B-B14F-4D97-AF65-F5344CB8AC3E}">
        <p14:creationId xmlns:p14="http://schemas.microsoft.com/office/powerpoint/2010/main" val="24652773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Rambus had higher latencies than</a:t>
            </a:r>
            <a:r>
              <a:rPr lang="en-US" baseline="0" dirty="0" smtClean="0"/>
              <a:t> standard ram and got into a standards war with DDR which it lost</a:t>
            </a:r>
            <a:endParaRPr lang="en-US" dirty="0"/>
          </a:p>
        </p:txBody>
      </p:sp>
      <p:sp>
        <p:nvSpPr>
          <p:cNvPr id="4" name="Slide Number Placeholder 3"/>
          <p:cNvSpPr>
            <a:spLocks noGrp="1"/>
          </p:cNvSpPr>
          <p:nvPr>
            <p:ph type="sldNum" sz="quarter" idx="10"/>
          </p:nvPr>
        </p:nvSpPr>
        <p:spPr/>
        <p:txBody>
          <a:bodyPr/>
          <a:lstStyle/>
          <a:p>
            <a:fld id="{EE897A5C-B184-403C-8247-309A0CFD3627}" type="slidenum">
              <a:rPr lang="en-US" smtClean="0"/>
              <a:t>19</a:t>
            </a:fld>
            <a:endParaRPr lang="en-US"/>
          </a:p>
        </p:txBody>
      </p:sp>
    </p:spTree>
    <p:extLst>
      <p:ext uri="{BB962C8B-B14F-4D97-AF65-F5344CB8AC3E}">
        <p14:creationId xmlns:p14="http://schemas.microsoft.com/office/powerpoint/2010/main" val="15564031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Internal rates </a:t>
            </a:r>
            <a:r>
              <a:rPr lang="en-US" dirty="0" err="1" smtClean="0"/>
              <a:t>havnt</a:t>
            </a:r>
            <a:r>
              <a:rPr lang="en-US" dirty="0" smtClean="0"/>
              <a:t> changed but the transfer rate doubles</a:t>
            </a:r>
            <a:endParaRPr lang="en-US" dirty="0"/>
          </a:p>
        </p:txBody>
      </p:sp>
      <p:sp>
        <p:nvSpPr>
          <p:cNvPr id="4" name="Slide Number Placeholder 3"/>
          <p:cNvSpPr>
            <a:spLocks noGrp="1"/>
          </p:cNvSpPr>
          <p:nvPr>
            <p:ph type="sldNum" sz="quarter" idx="10"/>
          </p:nvPr>
        </p:nvSpPr>
        <p:spPr/>
        <p:txBody>
          <a:bodyPr/>
          <a:lstStyle/>
          <a:p>
            <a:fld id="{EE897A5C-B184-403C-8247-309A0CFD3627}" type="slidenum">
              <a:rPr lang="en-US" smtClean="0"/>
              <a:t>20</a:t>
            </a:fld>
            <a:endParaRPr lang="en-US"/>
          </a:p>
        </p:txBody>
      </p:sp>
    </p:spTree>
    <p:extLst>
      <p:ext uri="{BB962C8B-B14F-4D97-AF65-F5344CB8AC3E}">
        <p14:creationId xmlns:p14="http://schemas.microsoft.com/office/powerpoint/2010/main" val="1538023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Alpha 21164 (EV5) could run Windows NT with 32bit emulation mode</a:t>
            </a:r>
          </a:p>
          <a:p>
            <a:r>
              <a:rPr lang="en-US" dirty="0" smtClean="0"/>
              <a:t>500MHz when </a:t>
            </a:r>
            <a:r>
              <a:rPr lang="en-US" dirty="0" err="1" smtClean="0"/>
              <a:t>intel</a:t>
            </a:r>
            <a:r>
              <a:rPr lang="en-US" dirty="0" smtClean="0"/>
              <a:t> was at 233Mhz just getting to 300MHz</a:t>
            </a:r>
            <a:endParaRPr lang="en-US" dirty="0"/>
          </a:p>
        </p:txBody>
      </p:sp>
      <p:sp>
        <p:nvSpPr>
          <p:cNvPr id="4" name="Slide Number Placeholder 3"/>
          <p:cNvSpPr>
            <a:spLocks noGrp="1"/>
          </p:cNvSpPr>
          <p:nvPr>
            <p:ph type="sldNum" sz="quarter" idx="10"/>
          </p:nvPr>
        </p:nvSpPr>
        <p:spPr/>
        <p:txBody>
          <a:bodyPr/>
          <a:lstStyle/>
          <a:p>
            <a:fld id="{EE897A5C-B184-403C-8247-309A0CFD3627}" type="slidenum">
              <a:rPr lang="en-US" smtClean="0"/>
              <a:t>4</a:t>
            </a:fld>
            <a:endParaRPr lang="en-US"/>
          </a:p>
        </p:txBody>
      </p:sp>
    </p:spTree>
    <p:extLst>
      <p:ext uri="{BB962C8B-B14F-4D97-AF65-F5344CB8AC3E}">
        <p14:creationId xmlns:p14="http://schemas.microsoft.com/office/powerpoint/2010/main" val="48139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Netburst</a:t>
            </a:r>
            <a:r>
              <a:rPr lang="en-US" dirty="0" smtClean="0"/>
              <a:t> had latency issues due to RAMBUS and bad pipeline design.  Pipeline was too long.</a:t>
            </a:r>
            <a:r>
              <a:rPr lang="en-US" baseline="0" dirty="0" smtClean="0"/>
              <a:t>  Gave AMD a chance with </a:t>
            </a:r>
            <a:r>
              <a:rPr lang="en-US" baseline="0" dirty="0" err="1" smtClean="0"/>
              <a:t>opteron</a:t>
            </a:r>
            <a:r>
              <a:rPr lang="en-US" baseline="0" dirty="0" smtClean="0"/>
              <a:t>.  Introduced larger caches and </a:t>
            </a:r>
            <a:r>
              <a:rPr lang="en-US" baseline="0" dirty="0" err="1" smtClean="0"/>
              <a:t>Hyperthreading</a:t>
            </a:r>
            <a:r>
              <a:rPr lang="en-US" baseline="0" dirty="0" smtClean="0"/>
              <a:t> to make up some ground</a:t>
            </a:r>
            <a:endParaRPr lang="en-US" dirty="0"/>
          </a:p>
        </p:txBody>
      </p:sp>
      <p:sp>
        <p:nvSpPr>
          <p:cNvPr id="4" name="Slide Number Placeholder 3"/>
          <p:cNvSpPr>
            <a:spLocks noGrp="1"/>
          </p:cNvSpPr>
          <p:nvPr>
            <p:ph type="sldNum" sz="quarter" idx="10"/>
          </p:nvPr>
        </p:nvSpPr>
        <p:spPr/>
        <p:txBody>
          <a:bodyPr/>
          <a:lstStyle/>
          <a:p>
            <a:fld id="{EE897A5C-B184-403C-8247-309A0CFD3627}" type="slidenum">
              <a:rPr lang="en-US" smtClean="0"/>
              <a:t>6</a:t>
            </a:fld>
            <a:endParaRPr lang="en-US"/>
          </a:p>
        </p:txBody>
      </p:sp>
    </p:spTree>
    <p:extLst>
      <p:ext uri="{BB962C8B-B14F-4D97-AF65-F5344CB8AC3E}">
        <p14:creationId xmlns:p14="http://schemas.microsoft.com/office/powerpoint/2010/main" val="697046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Athlon </a:t>
            </a:r>
            <a:r>
              <a:rPr lang="en-US" dirty="0" err="1" smtClean="0"/>
              <a:t>greek</a:t>
            </a:r>
            <a:r>
              <a:rPr lang="en-US" dirty="0" smtClean="0"/>
              <a:t> for contest</a:t>
            </a:r>
          </a:p>
          <a:p>
            <a:r>
              <a:rPr lang="en-US" dirty="0" smtClean="0"/>
              <a:t>AMD VIA and Cyrix had</a:t>
            </a:r>
            <a:r>
              <a:rPr lang="en-US" baseline="0" dirty="0" smtClean="0"/>
              <a:t> poor FP until K7</a:t>
            </a:r>
            <a:endParaRPr lang="en-US" dirty="0" smtClean="0"/>
          </a:p>
          <a:p>
            <a:r>
              <a:rPr lang="en-US" dirty="0" smtClean="0"/>
              <a:t>August 1999, AMD released the Athlon (K7) processor. Design team was made up of DEC Alpha</a:t>
            </a:r>
            <a:r>
              <a:rPr lang="en-US" baseline="0" dirty="0" smtClean="0"/>
              <a:t> engineers and K5 and K6 veterans</a:t>
            </a:r>
            <a:r>
              <a:rPr lang="en-US" dirty="0" smtClean="0"/>
              <a:t>.</a:t>
            </a:r>
          </a:p>
          <a:p>
            <a:r>
              <a:rPr lang="en-US" dirty="0" smtClean="0"/>
              <a:t>EV6(slot1) bus licensed from DEC/Compaq</a:t>
            </a:r>
            <a:r>
              <a:rPr lang="en-US" baseline="0" dirty="0" smtClean="0"/>
              <a:t> </a:t>
            </a:r>
            <a:r>
              <a:rPr lang="en-US" dirty="0" smtClean="0"/>
              <a:t>allowed the Athlon to use the rising edge as well as falling edge of the bus clock for transfers (DDR) thus making it the fastest bus at the time with 200MHz effectively</a:t>
            </a:r>
          </a:p>
          <a:p>
            <a:r>
              <a:rPr lang="en-US" dirty="0" smtClean="0"/>
              <a:t>K7 allowed</a:t>
            </a:r>
            <a:r>
              <a:rPr lang="en-US" baseline="0" dirty="0" smtClean="0"/>
              <a:t> AMD to surpass Intel in FP performance</a:t>
            </a:r>
            <a:endParaRPr lang="en-US" dirty="0" smtClean="0"/>
          </a:p>
          <a:p>
            <a:endParaRPr lang="en-US" dirty="0"/>
          </a:p>
        </p:txBody>
      </p:sp>
      <p:sp>
        <p:nvSpPr>
          <p:cNvPr id="4" name="Slide Number Placeholder 3"/>
          <p:cNvSpPr>
            <a:spLocks noGrp="1"/>
          </p:cNvSpPr>
          <p:nvPr>
            <p:ph type="sldNum" sz="quarter" idx="10"/>
          </p:nvPr>
        </p:nvSpPr>
        <p:spPr/>
        <p:txBody>
          <a:bodyPr/>
          <a:lstStyle/>
          <a:p>
            <a:fld id="{EE897A5C-B184-403C-8247-309A0CFD3627}" type="slidenum">
              <a:rPr lang="en-US" smtClean="0"/>
              <a:t>7</a:t>
            </a:fld>
            <a:endParaRPr lang="en-US"/>
          </a:p>
        </p:txBody>
      </p:sp>
    </p:spTree>
    <p:extLst>
      <p:ext uri="{BB962C8B-B14F-4D97-AF65-F5344CB8AC3E}">
        <p14:creationId xmlns:p14="http://schemas.microsoft.com/office/powerpoint/2010/main" val="534583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t>
            </a:r>
            <a:r>
              <a:rPr lang="en-US" dirty="0" err="1" smtClean="0"/>
              <a:t>intel</a:t>
            </a:r>
            <a:r>
              <a:rPr lang="en-US" dirty="0" smtClean="0"/>
              <a:t> ark</a:t>
            </a:r>
          </a:p>
          <a:p>
            <a:r>
              <a:rPr lang="en-US" dirty="0" smtClean="0"/>
              <a:t>ICH </a:t>
            </a:r>
            <a:r>
              <a:rPr lang="en-US" smtClean="0"/>
              <a:t>I/O</a:t>
            </a:r>
            <a:r>
              <a:rPr lang="en-US" baseline="0" smtClean="0"/>
              <a:t> Controller Hub</a:t>
            </a:r>
            <a:endParaRPr lang="en-US" dirty="0"/>
          </a:p>
        </p:txBody>
      </p:sp>
      <p:sp>
        <p:nvSpPr>
          <p:cNvPr id="4" name="Slide Number Placeholder 3"/>
          <p:cNvSpPr>
            <a:spLocks noGrp="1"/>
          </p:cNvSpPr>
          <p:nvPr>
            <p:ph type="sldNum" sz="quarter" idx="10"/>
          </p:nvPr>
        </p:nvSpPr>
        <p:spPr/>
        <p:txBody>
          <a:bodyPr/>
          <a:lstStyle/>
          <a:p>
            <a:fld id="{EE897A5C-B184-403C-8247-309A0CFD3627}" type="slidenum">
              <a:rPr lang="en-US" smtClean="0"/>
              <a:t>8</a:t>
            </a:fld>
            <a:endParaRPr lang="en-US"/>
          </a:p>
        </p:txBody>
      </p:sp>
    </p:spTree>
    <p:extLst>
      <p:ext uri="{BB962C8B-B14F-4D97-AF65-F5344CB8AC3E}">
        <p14:creationId xmlns:p14="http://schemas.microsoft.com/office/powerpoint/2010/main" val="3736846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http://www.tomshardware.com/reviews/75,27.html</a:t>
            </a:r>
          </a:p>
          <a:p>
            <a:r>
              <a:rPr lang="en-US" dirty="0" smtClean="0"/>
              <a:t>QPI and replaced</a:t>
            </a:r>
            <a:r>
              <a:rPr lang="en-US" baseline="0" dirty="0" smtClean="0"/>
              <a:t> FSB</a:t>
            </a:r>
          </a:p>
          <a:p>
            <a:endParaRPr lang="en-US" baseline="0" dirty="0" smtClean="0"/>
          </a:p>
          <a:p>
            <a:r>
              <a:rPr lang="en-US" b="1" dirty="0" err="1" smtClean="0"/>
              <a:t>Irongate</a:t>
            </a:r>
            <a:r>
              <a:rPr lang="en-US" b="1" dirty="0" smtClean="0"/>
              <a:t> </a:t>
            </a:r>
          </a:p>
          <a:p>
            <a:r>
              <a:rPr lang="en-US" dirty="0" smtClean="0"/>
              <a:t>AMD developed two Alpha 21264-compatible chipsets, the </a:t>
            </a:r>
            <a:r>
              <a:rPr lang="en-US" b="1" dirty="0" err="1" smtClean="0"/>
              <a:t>Irongate</a:t>
            </a:r>
            <a:r>
              <a:rPr lang="en-US" dirty="0" smtClean="0"/>
              <a:t>, also known as the </a:t>
            </a:r>
            <a:r>
              <a:rPr lang="en-US" b="1" dirty="0" smtClean="0"/>
              <a:t>AMD-751</a:t>
            </a:r>
            <a:r>
              <a:rPr lang="en-US" dirty="0" smtClean="0"/>
              <a:t>, and its successor, </a:t>
            </a:r>
            <a:r>
              <a:rPr lang="en-US" b="1" dirty="0" smtClean="0"/>
              <a:t>Irongate-2</a:t>
            </a:r>
            <a:r>
              <a:rPr lang="en-US" dirty="0" smtClean="0"/>
              <a:t>, also known as the </a:t>
            </a:r>
            <a:r>
              <a:rPr lang="en-US" b="1" dirty="0" smtClean="0"/>
              <a:t>AMD-761</a:t>
            </a:r>
            <a:r>
              <a:rPr lang="en-US" dirty="0" smtClean="0"/>
              <a:t>. These chipsets were developed for their Athlon microprocessors but due to AMD licensing the EV6 bus used in the Alpha from Digital, the Athlon and Alpha 21264 were compatible in terms of bus protocol. The </a:t>
            </a:r>
            <a:r>
              <a:rPr lang="en-US" dirty="0" err="1" smtClean="0"/>
              <a:t>Irongate</a:t>
            </a:r>
            <a:r>
              <a:rPr lang="en-US" dirty="0" smtClean="0"/>
              <a:t> was used by Samsung in their UP1000 and UP1100 motherboards. The Irongate-2 was used by Samsung in their UP1500 motherboard.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E897A5C-B184-403C-8247-309A0CFD3627}" type="slidenum">
              <a:rPr lang="en-US" smtClean="0"/>
              <a:t>9</a:t>
            </a:fld>
            <a:endParaRPr lang="en-US"/>
          </a:p>
        </p:txBody>
      </p:sp>
    </p:spTree>
    <p:extLst>
      <p:ext uri="{BB962C8B-B14F-4D97-AF65-F5344CB8AC3E}">
        <p14:creationId xmlns:p14="http://schemas.microsoft.com/office/powerpoint/2010/main" val="3895429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http://www.tomshardware.com/reviews/75,27.html</a:t>
            </a:r>
          </a:p>
          <a:p>
            <a:r>
              <a:rPr lang="en-US" dirty="0" smtClean="0"/>
              <a:t>QPI replaced</a:t>
            </a:r>
            <a:r>
              <a:rPr lang="en-US" baseline="0" dirty="0" smtClean="0"/>
              <a:t> FSB</a:t>
            </a:r>
          </a:p>
          <a:p>
            <a:endParaRPr lang="en-US" baseline="0" dirty="0" smtClean="0"/>
          </a:p>
          <a:p>
            <a:r>
              <a:rPr lang="en-US" b="1" dirty="0" err="1" smtClean="0"/>
              <a:t>Irongate</a:t>
            </a:r>
            <a:r>
              <a:rPr lang="en-US" b="1" dirty="0" smtClean="0"/>
              <a:t> </a:t>
            </a:r>
          </a:p>
          <a:p>
            <a:r>
              <a:rPr lang="en-US" dirty="0" smtClean="0"/>
              <a:t>AMD developed two Alpha 21264-compatible chipsets, the </a:t>
            </a:r>
            <a:r>
              <a:rPr lang="en-US" b="1" dirty="0" err="1" smtClean="0"/>
              <a:t>Irongate</a:t>
            </a:r>
            <a:r>
              <a:rPr lang="en-US" dirty="0" smtClean="0"/>
              <a:t>, also known as the </a:t>
            </a:r>
            <a:r>
              <a:rPr lang="en-US" b="1" dirty="0" smtClean="0"/>
              <a:t>AMD-751</a:t>
            </a:r>
            <a:r>
              <a:rPr lang="en-US" dirty="0" smtClean="0"/>
              <a:t>, and its successor, </a:t>
            </a:r>
            <a:r>
              <a:rPr lang="en-US" b="1" dirty="0" smtClean="0"/>
              <a:t>Irongate-2</a:t>
            </a:r>
            <a:r>
              <a:rPr lang="en-US" dirty="0" smtClean="0"/>
              <a:t>, also known as the </a:t>
            </a:r>
            <a:r>
              <a:rPr lang="en-US" b="1" dirty="0" smtClean="0"/>
              <a:t>AMD-761</a:t>
            </a:r>
            <a:r>
              <a:rPr lang="en-US" dirty="0" smtClean="0"/>
              <a:t>. These chipsets were developed for their Athlon microprocessors but due to AMD licensing the EV6 bus used in the Alpha from Digital, the Athlon and Alpha 21264 were compatible in terms of bus protocol. The </a:t>
            </a:r>
            <a:r>
              <a:rPr lang="en-US" dirty="0" err="1" smtClean="0"/>
              <a:t>Irongate</a:t>
            </a:r>
            <a:r>
              <a:rPr lang="en-US" dirty="0" smtClean="0"/>
              <a:t> was used by Samsung in their UP1000 and UP1100 motherboards. The Irongate-2 was used by Samsung in their UP1500 motherboard.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E897A5C-B184-403C-8247-309A0CFD3627}" type="slidenum">
              <a:rPr lang="en-US" smtClean="0"/>
              <a:t>10</a:t>
            </a:fld>
            <a:endParaRPr lang="en-US"/>
          </a:p>
        </p:txBody>
      </p:sp>
    </p:spTree>
    <p:extLst>
      <p:ext uri="{BB962C8B-B14F-4D97-AF65-F5344CB8AC3E}">
        <p14:creationId xmlns:p14="http://schemas.microsoft.com/office/powerpoint/2010/main" val="732909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897A5C-B184-403C-8247-309A0CFD3627}" type="slidenum">
              <a:rPr lang="en-US" smtClean="0"/>
              <a:t>11</a:t>
            </a:fld>
            <a:endParaRPr lang="en-US"/>
          </a:p>
        </p:txBody>
      </p:sp>
    </p:spTree>
    <p:extLst>
      <p:ext uri="{BB962C8B-B14F-4D97-AF65-F5344CB8AC3E}">
        <p14:creationId xmlns:p14="http://schemas.microsoft.com/office/powerpoint/2010/main" val="1986023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http://www.tomshardware.com/reviews/75,27.html</a:t>
            </a:r>
          </a:p>
          <a:p>
            <a:r>
              <a:rPr lang="en-US" dirty="0" smtClean="0"/>
              <a:t>QPI replaced</a:t>
            </a:r>
            <a:r>
              <a:rPr lang="en-US" baseline="0" dirty="0" smtClean="0"/>
              <a:t> FSB</a:t>
            </a:r>
          </a:p>
          <a:p>
            <a:endParaRPr lang="en-US" baseline="0" dirty="0" smtClean="0"/>
          </a:p>
          <a:p>
            <a:r>
              <a:rPr lang="en-US" b="1" dirty="0" err="1" smtClean="0"/>
              <a:t>Irongate</a:t>
            </a:r>
            <a:r>
              <a:rPr lang="en-US" b="1" dirty="0" smtClean="0"/>
              <a:t> </a:t>
            </a:r>
          </a:p>
          <a:p>
            <a:r>
              <a:rPr lang="en-US" dirty="0" smtClean="0"/>
              <a:t>AMD developed two Alpha 21264-compatible chipsets, the </a:t>
            </a:r>
            <a:r>
              <a:rPr lang="en-US" b="1" dirty="0" err="1" smtClean="0"/>
              <a:t>Irongate</a:t>
            </a:r>
            <a:r>
              <a:rPr lang="en-US" dirty="0" smtClean="0"/>
              <a:t>, also known as the </a:t>
            </a:r>
            <a:r>
              <a:rPr lang="en-US" b="1" dirty="0" smtClean="0"/>
              <a:t>AMD-751</a:t>
            </a:r>
            <a:r>
              <a:rPr lang="en-US" dirty="0" smtClean="0"/>
              <a:t>, and its successor, </a:t>
            </a:r>
            <a:r>
              <a:rPr lang="en-US" b="1" dirty="0" smtClean="0"/>
              <a:t>Irongate-2</a:t>
            </a:r>
            <a:r>
              <a:rPr lang="en-US" dirty="0" smtClean="0"/>
              <a:t>, also known as the </a:t>
            </a:r>
            <a:r>
              <a:rPr lang="en-US" b="1" dirty="0" smtClean="0"/>
              <a:t>AMD-761</a:t>
            </a:r>
            <a:r>
              <a:rPr lang="en-US" dirty="0" smtClean="0"/>
              <a:t>. These chipsets were developed for their Athlon microprocessors but due to AMD licensing the EV6 bus used in the Alpha from Digital, the Athlon and Alpha 21264 were compatible in terms of bus protocol. The </a:t>
            </a:r>
            <a:r>
              <a:rPr lang="en-US" dirty="0" err="1" smtClean="0"/>
              <a:t>Irongate</a:t>
            </a:r>
            <a:r>
              <a:rPr lang="en-US" dirty="0" smtClean="0"/>
              <a:t> was used by Samsung in their UP1000 and UP1100 motherboards. The Irongate-2 was used by Samsung in their UP1500 motherboard.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E897A5C-B184-403C-8247-309A0CFD3627}" type="slidenum">
              <a:rPr lang="en-US" smtClean="0"/>
              <a:t>12</a:t>
            </a:fld>
            <a:endParaRPr lang="en-US"/>
          </a:p>
        </p:txBody>
      </p:sp>
    </p:spTree>
    <p:extLst>
      <p:ext uri="{BB962C8B-B14F-4D97-AF65-F5344CB8AC3E}">
        <p14:creationId xmlns:p14="http://schemas.microsoft.com/office/powerpoint/2010/main" val="28931823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1/28/2014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60685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8624D31-43A5-475A-80CF-332C9F6DCF35}" type="datetimeFigureOut">
              <a:rPr lang="en-US" smtClean="0"/>
              <a:t>1/28/2014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7641292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8624D31-43A5-475A-80CF-332C9F6DCF35}" type="datetimeFigureOut">
              <a:rPr lang="en-US" smtClean="0"/>
              <a:t>1/28/2014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38462716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8624D31-43A5-475A-80CF-332C9F6DCF35}" type="datetimeFigureOut">
              <a:rPr lang="en-US" smtClean="0"/>
              <a:t>1/28/2014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2527113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8624D31-43A5-475A-80CF-332C9F6DCF35}" type="datetimeFigureOut">
              <a:rPr lang="en-US" smtClean="0"/>
              <a:t>1/28/2014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39765845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8624D31-43A5-475A-80CF-332C9F6DCF35}" type="datetimeFigureOut">
              <a:rPr lang="en-US" smtClean="0"/>
              <a:t>1/28/2014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1185545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1/28/2014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206225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1/28/2014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5333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1/28/2014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2855956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1/28/2014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0986690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1/28/2014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21113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1/28/2014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29496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1/28/2014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938520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t>1/28/2014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96882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ABBEA6-7C60-4B02-AE87-00D78D8422AF}" type="datetimeFigureOut">
              <a:rPr lang="en-US" smtClean="0"/>
              <a:t>1/28/2014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01509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1/28/2014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768825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8624D31-43A5-475A-80CF-332C9F6DCF35}" type="datetimeFigureOut">
              <a:rPr lang="en-US" smtClean="0"/>
              <a:t>1/28/2014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5158368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en.wikipedia.org/wiki/DDR3_SDRAM" TargetMode="External"/><Relationship Id="rId3" Type="http://schemas.openxmlformats.org/officeDocument/2006/relationships/hyperlink" Target="https://en.wikipedia.org/wiki/DIMM" TargetMode="External"/><Relationship Id="rId7" Type="http://schemas.openxmlformats.org/officeDocument/2006/relationships/hyperlink" Target="https://en.wikipedia.org/wiki/DDR2_SDRAM"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en.wikipedia.org/wiki/DDR1_SDRAM" TargetMode="External"/><Relationship Id="rId5" Type="http://schemas.openxmlformats.org/officeDocument/2006/relationships/hyperlink" Target="https://en.wikipedia.org/wiki/MicroDIMM" TargetMode="External"/><Relationship Id="rId4" Type="http://schemas.openxmlformats.org/officeDocument/2006/relationships/hyperlink" Target="https://en.wikipedia.org/wiki/SO-DIMM"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algn="ctr"/>
            <a:r>
              <a:rPr lang="en-US" dirty="0" smtClean="0"/>
              <a:t/>
            </a:r>
            <a:br>
              <a:rPr lang="en-US" dirty="0" smtClean="0"/>
            </a:br>
            <a:r>
              <a:rPr lang="en-US" dirty="0" smtClean="0"/>
              <a:t>CSCI </a:t>
            </a:r>
            <a:r>
              <a:rPr lang="en-US" dirty="0" smtClean="0"/>
              <a:t>2930</a:t>
            </a:r>
            <a:r>
              <a:rPr lang="en-US" dirty="0" smtClean="0"/>
              <a:t/>
            </a:r>
            <a:br>
              <a:rPr lang="en-US" dirty="0" smtClean="0"/>
            </a:br>
            <a:r>
              <a:rPr lang="en-US" dirty="0" smtClean="0"/>
              <a:t>Practical System Administration</a:t>
            </a:r>
            <a:endParaRPr lang="en-US" dirty="0"/>
          </a:p>
        </p:txBody>
      </p:sp>
      <p:sp>
        <p:nvSpPr>
          <p:cNvPr id="3" name="Subtitle 2"/>
          <p:cNvSpPr>
            <a:spLocks noGrp="1"/>
          </p:cNvSpPr>
          <p:nvPr>
            <p:ph type="subTitle" idx="1"/>
          </p:nvPr>
        </p:nvSpPr>
        <p:spPr/>
        <p:txBody>
          <a:bodyPr/>
          <a:lstStyle/>
          <a:p>
            <a:endParaRPr lang="en-US" dirty="0" smtClean="0"/>
          </a:p>
          <a:p>
            <a:pPr algn="l"/>
            <a:r>
              <a:rPr lang="en-US" dirty="0" smtClean="0"/>
              <a:t>Lecture 3: </a:t>
            </a:r>
            <a:r>
              <a:rPr lang="en-US" dirty="0" smtClean="0"/>
              <a:t>Desktops and Tier 1 Support</a:t>
            </a:r>
            <a:endParaRPr lang="en-US" dirty="0"/>
          </a:p>
        </p:txBody>
      </p:sp>
    </p:spTree>
    <p:extLst>
      <p:ext uri="{BB962C8B-B14F-4D97-AF65-F5344CB8AC3E}">
        <p14:creationId xmlns:p14="http://schemas.microsoft.com/office/powerpoint/2010/main" val="5612804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Desktop Components</a:t>
            </a:r>
            <a:br>
              <a:rPr lang="en-US" dirty="0" smtClean="0"/>
            </a:br>
            <a:r>
              <a:rPr lang="en-US" dirty="0" smtClean="0"/>
              <a:t>Chipsets</a:t>
            </a:r>
            <a:endParaRPr lang="en-US" dirty="0"/>
          </a:p>
        </p:txBody>
      </p:sp>
      <p:sp>
        <p:nvSpPr>
          <p:cNvPr id="3" name="Content Placeholder 2"/>
          <p:cNvSpPr>
            <a:spLocks noGrp="1"/>
          </p:cNvSpPr>
          <p:nvPr>
            <p:ph idx="1"/>
          </p:nvPr>
        </p:nvSpPr>
        <p:spPr/>
        <p:txBody>
          <a:bodyPr>
            <a:normAutofit lnSpcReduction="10000"/>
          </a:bodyPr>
          <a:lstStyle/>
          <a:p>
            <a:r>
              <a:rPr lang="en-US" sz="2000" dirty="0"/>
              <a:t>1998 – Alpha 21364 (EV7) revealed to have integrated Direct Rambus DRAM memory </a:t>
            </a:r>
            <a:r>
              <a:rPr lang="en-US" sz="2000" dirty="0" smtClean="0"/>
              <a:t>Controller</a:t>
            </a:r>
          </a:p>
          <a:p>
            <a:r>
              <a:rPr lang="en-US" sz="2000" dirty="0" smtClean="0"/>
              <a:t>1999 – AMD Athlon released with EV6 bus</a:t>
            </a:r>
            <a:endParaRPr lang="en-US" sz="2000" dirty="0"/>
          </a:p>
          <a:p>
            <a:r>
              <a:rPr lang="en-US" sz="2000" dirty="0" smtClean="0"/>
              <a:t>2001 – EV7 released after 2 years of delays with IMCH and inter-CPU network controller</a:t>
            </a:r>
          </a:p>
          <a:p>
            <a:r>
              <a:rPr lang="en-US" sz="2000" dirty="0" smtClean="0"/>
              <a:t>2003 – AMD introduced Athlon 64-bit (Opteron) processors with an integrated memory controller and inter-CPU connection (</a:t>
            </a:r>
            <a:r>
              <a:rPr lang="en-US" sz="2000" dirty="0" err="1" smtClean="0"/>
              <a:t>HyperTransport</a:t>
            </a:r>
            <a:r>
              <a:rPr lang="en-US" sz="2000" dirty="0" smtClean="0"/>
              <a:t>)</a:t>
            </a:r>
          </a:p>
          <a:p>
            <a:r>
              <a:rPr lang="en-US" sz="2000" dirty="0" smtClean="0"/>
              <a:t>2007 – AMD Introduces K10 based products</a:t>
            </a:r>
          </a:p>
          <a:p>
            <a:r>
              <a:rPr lang="en-US" sz="2000" dirty="0" smtClean="0"/>
              <a:t>2008 – Intel introduced Nehalem with </a:t>
            </a:r>
            <a:r>
              <a:rPr lang="en-US" sz="2000" dirty="0"/>
              <a:t>integrated memory </a:t>
            </a:r>
            <a:r>
              <a:rPr lang="en-US" sz="2000" dirty="0" smtClean="0"/>
              <a:t>controller</a:t>
            </a:r>
            <a:r>
              <a:rPr lang="en-US" sz="2000" dirty="0"/>
              <a:t> </a:t>
            </a:r>
            <a:r>
              <a:rPr lang="en-US" sz="2000" dirty="0" smtClean="0"/>
              <a:t>and QPI</a:t>
            </a:r>
          </a:p>
        </p:txBody>
      </p:sp>
    </p:spTree>
    <p:extLst>
      <p:ext uri="{BB962C8B-B14F-4D97-AF65-F5344CB8AC3E}">
        <p14:creationId xmlns:p14="http://schemas.microsoft.com/office/powerpoint/2010/main" val="26964365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Desktop Components</a:t>
            </a:r>
            <a:br>
              <a:rPr lang="en-US" dirty="0" smtClean="0"/>
            </a:br>
            <a:r>
              <a:rPr lang="en-US" dirty="0" smtClean="0"/>
              <a:t>Chipsets</a:t>
            </a:r>
            <a:endParaRPr lang="en-US" dirty="0"/>
          </a:p>
        </p:txBody>
      </p:sp>
      <p:sp>
        <p:nvSpPr>
          <p:cNvPr id="3" name="Content Placeholder 2"/>
          <p:cNvSpPr>
            <a:spLocks noGrp="1"/>
          </p:cNvSpPr>
          <p:nvPr>
            <p:ph idx="1"/>
          </p:nvPr>
        </p:nvSpPr>
        <p:spPr>
          <a:xfrm>
            <a:off x="677333" y="2160589"/>
            <a:ext cx="10335572" cy="4248232"/>
          </a:xfrm>
        </p:spPr>
        <p:txBody>
          <a:bodyPr>
            <a:normAutofit/>
          </a:bodyPr>
          <a:lstStyle/>
          <a:p>
            <a:r>
              <a:rPr lang="en-US" sz="2400" dirty="0" smtClean="0"/>
              <a:t>2010 – Intel Clarkdale included GMCH on package but off die</a:t>
            </a:r>
          </a:p>
          <a:p>
            <a:r>
              <a:rPr lang="en-US" sz="2400" dirty="0" smtClean="0"/>
              <a:t>2011 – AMD Releases first APU Llano (K10 with Radeon HD6000 on die)</a:t>
            </a:r>
          </a:p>
          <a:p>
            <a:r>
              <a:rPr lang="en-US" sz="2400" dirty="0" smtClean="0"/>
              <a:t>2011 – AMD releases Bulldozer with Modular cores</a:t>
            </a:r>
          </a:p>
          <a:p>
            <a:r>
              <a:rPr lang="en-US" sz="2400" dirty="0" smtClean="0"/>
              <a:t>2011 – Intel Sandy Bridge released with GMCH on die with CPU</a:t>
            </a:r>
          </a:p>
          <a:p>
            <a:r>
              <a:rPr lang="en-US" sz="2400" dirty="0" smtClean="0"/>
              <a:t>2012 – Intel Releases Ivy Bridge with Intel HD graphics</a:t>
            </a:r>
          </a:p>
          <a:p>
            <a:r>
              <a:rPr lang="en-US" sz="2400" dirty="0" smtClean="0"/>
              <a:t>Late 2013 – AMD plans to release </a:t>
            </a:r>
            <a:r>
              <a:rPr lang="en-US" sz="2400" dirty="0" err="1" smtClean="0"/>
              <a:t>Kaveri</a:t>
            </a:r>
            <a:r>
              <a:rPr lang="en-US" sz="2400" dirty="0" smtClean="0"/>
              <a:t> (Steamroller arch)</a:t>
            </a:r>
            <a:endParaRPr lang="en-US" sz="2400" dirty="0"/>
          </a:p>
          <a:p>
            <a:endParaRPr lang="en-US" sz="2400" dirty="0" smtClean="0"/>
          </a:p>
          <a:p>
            <a:r>
              <a:rPr lang="en-US" sz="2400" dirty="0" smtClean="0"/>
              <a:t>Northbridge no longer needed and Southbridge now connected to CPU</a:t>
            </a:r>
            <a:endParaRPr lang="en-US" sz="2400" dirty="0"/>
          </a:p>
        </p:txBody>
      </p:sp>
    </p:spTree>
    <p:extLst>
      <p:ext uri="{BB962C8B-B14F-4D97-AF65-F5344CB8AC3E}">
        <p14:creationId xmlns:p14="http://schemas.microsoft.com/office/powerpoint/2010/main" val="25706204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Desktop Components</a:t>
            </a:r>
            <a:br>
              <a:rPr lang="en-US" dirty="0" smtClean="0"/>
            </a:br>
            <a:r>
              <a:rPr lang="en-US" dirty="0" smtClean="0"/>
              <a:t>Chipsets</a:t>
            </a:r>
            <a:endParaRPr lang="en-US" dirty="0"/>
          </a:p>
        </p:txBody>
      </p:sp>
      <p:pic>
        <p:nvPicPr>
          <p:cNvPr id="1026" name="Picture 2" descr="http://regmedia.co.uk/2013/05/23/amd_experiences_large.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11488" y="1930400"/>
            <a:ext cx="7128360" cy="388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5386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Desktop Components</a:t>
            </a:r>
            <a:br>
              <a:rPr lang="en-US" dirty="0" smtClean="0"/>
            </a:br>
            <a:r>
              <a:rPr lang="en-US" dirty="0" smtClean="0"/>
              <a:t>CPU’s – Manufacturing Process</a:t>
            </a:r>
            <a:endParaRPr lang="en-US" dirty="0"/>
          </a:p>
        </p:txBody>
      </p:sp>
      <p:sp>
        <p:nvSpPr>
          <p:cNvPr id="3" name="Content Placeholder 2"/>
          <p:cNvSpPr>
            <a:spLocks noGrp="1"/>
          </p:cNvSpPr>
          <p:nvPr>
            <p:ph idx="1"/>
          </p:nvPr>
        </p:nvSpPr>
        <p:spPr>
          <a:xfrm>
            <a:off x="677334" y="2160589"/>
            <a:ext cx="7303613" cy="3880773"/>
          </a:xfrm>
        </p:spPr>
        <p:txBody>
          <a:bodyPr>
            <a:normAutofit/>
          </a:bodyPr>
          <a:lstStyle/>
          <a:p>
            <a:r>
              <a:rPr lang="en-US" sz="2000" dirty="0" smtClean="0"/>
              <a:t>Manufacturing of chips in “FABS”</a:t>
            </a:r>
          </a:p>
          <a:p>
            <a:r>
              <a:rPr lang="en-US" sz="2000" dirty="0" smtClean="0"/>
              <a:t>“Baked” onto wafers</a:t>
            </a:r>
          </a:p>
          <a:p>
            <a:r>
              <a:rPr lang="en-US" sz="2000" dirty="0" smtClean="0"/>
              <a:t>Ability to create smaller and smaller transistors and circuits</a:t>
            </a:r>
          </a:p>
          <a:p>
            <a:r>
              <a:rPr lang="en-US" sz="2000" dirty="0" smtClean="0"/>
              <a:t>Leads to higher transistor counts and lower power usage</a:t>
            </a:r>
          </a:p>
          <a:p>
            <a:r>
              <a:rPr lang="en-US" sz="2000" dirty="0" smtClean="0"/>
              <a:t>Gives company the ability to put more functionality on each chip – cores, cache, controllers, graphics</a:t>
            </a:r>
          </a:p>
          <a:p>
            <a:r>
              <a:rPr lang="en-US" sz="2000" dirty="0" smtClean="0"/>
              <a:t>Intel has more advanced capabilities </a:t>
            </a:r>
          </a:p>
          <a:p>
            <a:r>
              <a:rPr lang="en-US" sz="2000" dirty="0" smtClean="0"/>
              <a:t>AMD sold 3 core chips to increase yield from 4 core wafers</a:t>
            </a:r>
          </a:p>
          <a:p>
            <a:endParaRPr lang="en-US" sz="2000" dirty="0" smtClean="0"/>
          </a:p>
          <a:p>
            <a:endParaRPr lang="en-US" dirty="0" smtClean="0"/>
          </a:p>
        </p:txBody>
      </p:sp>
      <p:pic>
        <p:nvPicPr>
          <p:cNvPr id="4" name="Picture 3"/>
          <p:cNvPicPr>
            <a:picLocks noChangeAspect="1"/>
          </p:cNvPicPr>
          <p:nvPr/>
        </p:nvPicPr>
        <p:blipFill>
          <a:blip r:embed="rId3"/>
          <a:stretch>
            <a:fillRect/>
          </a:stretch>
        </p:blipFill>
        <p:spPr>
          <a:xfrm>
            <a:off x="7742571" y="215107"/>
            <a:ext cx="4208891" cy="3430586"/>
          </a:xfrm>
          <a:prstGeom prst="rect">
            <a:avLst/>
          </a:prstGeom>
        </p:spPr>
      </p:pic>
    </p:spTree>
    <p:extLst>
      <p:ext uri="{BB962C8B-B14F-4D97-AF65-F5344CB8AC3E}">
        <p14:creationId xmlns:p14="http://schemas.microsoft.com/office/powerpoint/2010/main" val="714784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Desktop Components</a:t>
            </a:r>
            <a:br>
              <a:rPr lang="en-US" dirty="0" smtClean="0"/>
            </a:br>
            <a:r>
              <a:rPr lang="en-US" dirty="0" smtClean="0"/>
              <a:t>CPU’s - Cache</a:t>
            </a:r>
            <a:endParaRPr lang="en-US" dirty="0"/>
          </a:p>
        </p:txBody>
      </p:sp>
      <p:sp>
        <p:nvSpPr>
          <p:cNvPr id="3" name="Content Placeholder 2"/>
          <p:cNvSpPr>
            <a:spLocks noGrp="1"/>
          </p:cNvSpPr>
          <p:nvPr>
            <p:ph idx="1"/>
          </p:nvPr>
        </p:nvSpPr>
        <p:spPr/>
        <p:txBody>
          <a:bodyPr>
            <a:normAutofit fontScale="92500" lnSpcReduction="10000"/>
          </a:bodyPr>
          <a:lstStyle/>
          <a:p>
            <a:r>
              <a:rPr lang="en-US" sz="2200" dirty="0" smtClean="0"/>
              <a:t>Used by CPU to reduce access time to memory </a:t>
            </a:r>
          </a:p>
          <a:p>
            <a:pPr lvl="1"/>
            <a:r>
              <a:rPr lang="en-US" sz="2200" dirty="0" smtClean="0"/>
              <a:t>DRAM up to 120ns</a:t>
            </a:r>
          </a:p>
          <a:p>
            <a:pPr lvl="1"/>
            <a:r>
              <a:rPr lang="en-US" sz="2200" dirty="0" smtClean="0"/>
              <a:t>SRAM ~10ns</a:t>
            </a:r>
          </a:p>
          <a:p>
            <a:r>
              <a:rPr lang="en-US" sz="2200" dirty="0" smtClean="0"/>
              <a:t>Stores recently used data for quick fetches</a:t>
            </a:r>
          </a:p>
          <a:p>
            <a:r>
              <a:rPr lang="en-US" sz="2200" dirty="0" smtClean="0"/>
              <a:t>Cache was originally stored off chip on MB</a:t>
            </a:r>
          </a:p>
          <a:p>
            <a:r>
              <a:rPr lang="en-US" sz="2200" dirty="0" smtClean="0"/>
              <a:t>L1 – First cache moved onto the chip die (486)</a:t>
            </a:r>
          </a:p>
          <a:p>
            <a:r>
              <a:rPr lang="en-US" sz="2200" dirty="0" smtClean="0"/>
              <a:t>L2 – Name used for the </a:t>
            </a:r>
            <a:r>
              <a:rPr lang="en-US" sz="2200" dirty="0" smtClean="0"/>
              <a:t>(at </a:t>
            </a:r>
            <a:r>
              <a:rPr lang="en-US" sz="2200" dirty="0" smtClean="0"/>
              <a:t>the </a:t>
            </a:r>
            <a:r>
              <a:rPr lang="en-US" sz="2200" dirty="0" smtClean="0"/>
              <a:t>time) still-on-MB </a:t>
            </a:r>
            <a:r>
              <a:rPr lang="en-US" sz="2200" dirty="0" smtClean="0"/>
              <a:t>cache (Pentium Pro on package)</a:t>
            </a:r>
          </a:p>
          <a:p>
            <a:r>
              <a:rPr lang="en-US" sz="2200" dirty="0" smtClean="0"/>
              <a:t>L3 – Socket 7 K6-II and K6-III had on chip L1 and L2 so MB cache was termed L3</a:t>
            </a:r>
          </a:p>
          <a:p>
            <a:pPr lvl="3"/>
            <a:endParaRPr lang="en-US" dirty="0" smtClean="0"/>
          </a:p>
        </p:txBody>
      </p:sp>
    </p:spTree>
    <p:extLst>
      <p:ext uri="{BB962C8B-B14F-4D97-AF65-F5344CB8AC3E}">
        <p14:creationId xmlns:p14="http://schemas.microsoft.com/office/powerpoint/2010/main" val="24297590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Desktop Components</a:t>
            </a:r>
            <a:br>
              <a:rPr lang="en-US" dirty="0" smtClean="0"/>
            </a:br>
            <a:r>
              <a:rPr lang="en-US" dirty="0" smtClean="0"/>
              <a:t>CPU’s - Cache</a:t>
            </a:r>
            <a:endParaRPr lang="en-US" dirty="0"/>
          </a:p>
        </p:txBody>
      </p:sp>
      <p:sp>
        <p:nvSpPr>
          <p:cNvPr id="3" name="Content Placeholder 2"/>
          <p:cNvSpPr>
            <a:spLocks noGrp="1"/>
          </p:cNvSpPr>
          <p:nvPr>
            <p:ph idx="1"/>
          </p:nvPr>
        </p:nvSpPr>
        <p:spPr/>
        <p:txBody>
          <a:bodyPr>
            <a:normAutofit/>
          </a:bodyPr>
          <a:lstStyle/>
          <a:p>
            <a:r>
              <a:rPr lang="en-US" dirty="0" smtClean="0"/>
              <a:t>Initial Athlons had L2 on package but off die</a:t>
            </a:r>
          </a:p>
          <a:p>
            <a:pPr lvl="1"/>
            <a:r>
              <a:rPr lang="en-US" dirty="0" smtClean="0"/>
              <a:t>After manufacturing process shrink L2 was moved on die</a:t>
            </a:r>
          </a:p>
          <a:p>
            <a:r>
              <a:rPr lang="en-US" dirty="0" smtClean="0"/>
              <a:t>Current processors have all 3 levels on die</a:t>
            </a:r>
          </a:p>
          <a:p>
            <a:pPr lvl="1"/>
            <a:endParaRPr lang="en-US" sz="1600" dirty="0" smtClean="0"/>
          </a:p>
          <a:p>
            <a:pPr lvl="2"/>
            <a:endParaRPr lang="en-US" dirty="0" smtClean="0"/>
          </a:p>
          <a:p>
            <a:pPr lvl="3"/>
            <a:endParaRPr lang="en-US" dirty="0" smtClean="0"/>
          </a:p>
        </p:txBody>
      </p:sp>
      <p:pic>
        <p:nvPicPr>
          <p:cNvPr id="4" name="Picture 3"/>
          <p:cNvPicPr>
            <a:picLocks noChangeAspect="1"/>
          </p:cNvPicPr>
          <p:nvPr/>
        </p:nvPicPr>
        <p:blipFill>
          <a:blip r:embed="rId3"/>
          <a:stretch>
            <a:fillRect/>
          </a:stretch>
        </p:blipFill>
        <p:spPr>
          <a:xfrm>
            <a:off x="2717741" y="3692610"/>
            <a:ext cx="4515853" cy="2077292"/>
          </a:xfrm>
          <a:prstGeom prst="rect">
            <a:avLst/>
          </a:prstGeom>
        </p:spPr>
      </p:pic>
    </p:spTree>
    <p:extLst>
      <p:ext uri="{BB962C8B-B14F-4D97-AF65-F5344CB8AC3E}">
        <p14:creationId xmlns:p14="http://schemas.microsoft.com/office/powerpoint/2010/main" val="26218873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Desktop Components</a:t>
            </a:r>
            <a:br>
              <a:rPr lang="en-US" dirty="0" smtClean="0"/>
            </a:br>
            <a:r>
              <a:rPr lang="en-US" dirty="0" smtClean="0"/>
              <a:t>CPU’s - Cache</a:t>
            </a:r>
            <a:endParaRPr lang="en-US" dirty="0"/>
          </a:p>
        </p:txBody>
      </p:sp>
      <p:sp>
        <p:nvSpPr>
          <p:cNvPr id="3" name="Content Placeholder 2"/>
          <p:cNvSpPr>
            <a:spLocks noGrp="1"/>
          </p:cNvSpPr>
          <p:nvPr>
            <p:ph idx="1"/>
          </p:nvPr>
        </p:nvSpPr>
        <p:spPr/>
        <p:txBody>
          <a:bodyPr>
            <a:normAutofit/>
          </a:bodyPr>
          <a:lstStyle/>
          <a:p>
            <a:r>
              <a:rPr lang="en-US" dirty="0" smtClean="0"/>
              <a:t>Cache Sharing</a:t>
            </a:r>
          </a:p>
          <a:p>
            <a:pPr lvl="1"/>
            <a:r>
              <a:rPr lang="en-US" dirty="0" smtClean="0"/>
              <a:t>AMD K10 “modules” share L2 cache</a:t>
            </a:r>
          </a:p>
          <a:p>
            <a:pPr lvl="1"/>
            <a:r>
              <a:rPr lang="en-US" dirty="0" smtClean="0"/>
              <a:t>“Module” are “Clustered Integer Cores”</a:t>
            </a:r>
          </a:p>
          <a:p>
            <a:pPr lvl="1"/>
            <a:r>
              <a:rPr lang="en-US" dirty="0" smtClean="0"/>
              <a:t>Falls between Dual Core and SMT (</a:t>
            </a:r>
            <a:r>
              <a:rPr lang="en-US" dirty="0" err="1" smtClean="0"/>
              <a:t>HyperThreading</a:t>
            </a:r>
            <a:r>
              <a:rPr lang="en-US" dirty="0" smtClean="0"/>
              <a:t>) </a:t>
            </a:r>
          </a:p>
          <a:p>
            <a:pPr lvl="1"/>
            <a:r>
              <a:rPr lang="en-US" sz="1600" dirty="0" smtClean="0"/>
              <a:t>Architecture developed by DEC in 1996 for 21264</a:t>
            </a:r>
          </a:p>
          <a:p>
            <a:pPr lvl="1"/>
            <a:r>
              <a:rPr lang="en-US" dirty="0" smtClean="0"/>
              <a:t>AMD and Intel L3 cache shared among all cores</a:t>
            </a:r>
            <a:endParaRPr lang="en-US" sz="1600" dirty="0" smtClean="0"/>
          </a:p>
          <a:p>
            <a:r>
              <a:rPr lang="en-US" sz="1800" dirty="0" smtClean="0"/>
              <a:t>Intel Ivy Bridge 8 core and AMD Bulldozer 16 core</a:t>
            </a:r>
          </a:p>
          <a:p>
            <a:pPr lvl="1"/>
            <a:r>
              <a:rPr lang="en-US" sz="1600" dirty="0" smtClean="0"/>
              <a:t>Roughly equal performance on highly threaded apps</a:t>
            </a:r>
          </a:p>
          <a:p>
            <a:pPr lvl="1"/>
            <a:r>
              <a:rPr lang="en-US" dirty="0" smtClean="0"/>
              <a:t>Intel has SMT to process 16 threads on 8 cores</a:t>
            </a:r>
          </a:p>
          <a:p>
            <a:pPr lvl="1"/>
            <a:r>
              <a:rPr lang="en-US" dirty="0" smtClean="0"/>
              <a:t>AMD has dual chips with 8 clusters</a:t>
            </a:r>
          </a:p>
          <a:p>
            <a:pPr lvl="1"/>
            <a:endParaRPr lang="en-US" sz="1600" dirty="0" smtClean="0"/>
          </a:p>
          <a:p>
            <a:pPr lvl="2"/>
            <a:endParaRPr lang="en-US" dirty="0" smtClean="0"/>
          </a:p>
          <a:p>
            <a:pPr lvl="3"/>
            <a:endParaRPr lang="en-US" dirty="0" smtClean="0"/>
          </a:p>
        </p:txBody>
      </p:sp>
      <p:pic>
        <p:nvPicPr>
          <p:cNvPr id="5" name="Picture 4"/>
          <p:cNvPicPr>
            <a:picLocks noChangeAspect="1"/>
          </p:cNvPicPr>
          <p:nvPr/>
        </p:nvPicPr>
        <p:blipFill>
          <a:blip r:embed="rId3"/>
          <a:stretch>
            <a:fillRect/>
          </a:stretch>
        </p:blipFill>
        <p:spPr>
          <a:xfrm>
            <a:off x="6234363" y="609600"/>
            <a:ext cx="5805237" cy="5943457"/>
          </a:xfrm>
          <a:prstGeom prst="rect">
            <a:avLst/>
          </a:prstGeom>
        </p:spPr>
      </p:pic>
    </p:spTree>
    <p:extLst>
      <p:ext uri="{BB962C8B-B14F-4D97-AF65-F5344CB8AC3E}">
        <p14:creationId xmlns:p14="http://schemas.microsoft.com/office/powerpoint/2010/main" val="12946753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Desktop Components</a:t>
            </a:r>
            <a:br>
              <a:rPr lang="en-US" dirty="0" smtClean="0"/>
            </a:br>
            <a:r>
              <a:rPr lang="en-US" dirty="0" smtClean="0"/>
              <a:t>CPU’s - Extensions</a:t>
            </a:r>
            <a:endParaRPr lang="en-US" dirty="0"/>
          </a:p>
        </p:txBody>
      </p:sp>
      <p:sp>
        <p:nvSpPr>
          <p:cNvPr id="3" name="Content Placeholder 2"/>
          <p:cNvSpPr>
            <a:spLocks noGrp="1"/>
          </p:cNvSpPr>
          <p:nvPr>
            <p:ph idx="1"/>
          </p:nvPr>
        </p:nvSpPr>
        <p:spPr/>
        <p:txBody>
          <a:bodyPr>
            <a:normAutofit fontScale="92500" lnSpcReduction="10000"/>
          </a:bodyPr>
          <a:lstStyle/>
          <a:p>
            <a:r>
              <a:rPr lang="en-US" sz="1800" dirty="0" smtClean="0"/>
              <a:t>Processor Supplementary Capability</a:t>
            </a:r>
          </a:p>
          <a:p>
            <a:r>
              <a:rPr lang="en-US" sz="1800" dirty="0" smtClean="0"/>
              <a:t>Instruction Sets that extend the capabilities of the base architecture</a:t>
            </a:r>
          </a:p>
          <a:p>
            <a:r>
              <a:rPr lang="en-US" sz="1800" dirty="0" smtClean="0"/>
              <a:t>Developers can make use of them at several levels</a:t>
            </a:r>
          </a:p>
          <a:p>
            <a:pPr lvl="1"/>
            <a:r>
              <a:rPr lang="en-US" sz="1600" dirty="0" smtClean="0"/>
              <a:t>Kernel</a:t>
            </a:r>
          </a:p>
          <a:p>
            <a:pPr lvl="1"/>
            <a:r>
              <a:rPr lang="en-US" dirty="0" smtClean="0"/>
              <a:t>Compile</a:t>
            </a:r>
          </a:p>
          <a:p>
            <a:pPr lvl="1"/>
            <a:r>
              <a:rPr lang="en-US" sz="1600" dirty="0" smtClean="0"/>
              <a:t>Run Time</a:t>
            </a:r>
          </a:p>
          <a:p>
            <a:r>
              <a:rPr lang="en-US" dirty="0" smtClean="0"/>
              <a:t>Give a competitive advantage and consumers a reason to upgrade</a:t>
            </a:r>
          </a:p>
          <a:p>
            <a:r>
              <a:rPr lang="en-US" sz="1800" dirty="0" smtClean="0"/>
              <a:t>Examples:</a:t>
            </a:r>
          </a:p>
          <a:p>
            <a:pPr lvl="1"/>
            <a:r>
              <a:rPr lang="en-US" sz="1600" dirty="0" smtClean="0"/>
              <a:t>MMX (</a:t>
            </a:r>
            <a:r>
              <a:rPr lang="en-US" sz="1600" dirty="0" err="1" smtClean="0"/>
              <a:t>MultiMedia</a:t>
            </a:r>
            <a:r>
              <a:rPr lang="en-US" sz="1600" dirty="0" smtClean="0"/>
              <a:t> </a:t>
            </a:r>
            <a:r>
              <a:rPr lang="en-US" sz="1600" dirty="0" err="1" smtClean="0"/>
              <a:t>eXtension</a:t>
            </a:r>
            <a:r>
              <a:rPr lang="en-US" sz="1600" dirty="0" smtClean="0"/>
              <a:t>) - Intel</a:t>
            </a:r>
            <a:endParaRPr lang="en-US" sz="1600" dirty="0" smtClean="0"/>
          </a:p>
          <a:p>
            <a:pPr lvl="1"/>
            <a:r>
              <a:rPr lang="en-US" sz="1600" dirty="0" smtClean="0"/>
              <a:t>3DNow</a:t>
            </a:r>
            <a:r>
              <a:rPr lang="en-US" sz="1600" dirty="0" smtClean="0"/>
              <a:t>! - AMD</a:t>
            </a:r>
            <a:endParaRPr lang="en-US" sz="1600" dirty="0" smtClean="0"/>
          </a:p>
          <a:p>
            <a:pPr lvl="1"/>
            <a:r>
              <a:rPr lang="en-US" dirty="0" smtClean="0"/>
              <a:t>SSE (Steaming SIMD (Single Instruction, Multiple Data) Extension) - Intel</a:t>
            </a:r>
            <a:endParaRPr lang="en-US" sz="1600" dirty="0" smtClean="0"/>
          </a:p>
          <a:p>
            <a:pPr lvl="2"/>
            <a:endParaRPr lang="en-US" dirty="0" smtClean="0"/>
          </a:p>
          <a:p>
            <a:pPr lvl="3"/>
            <a:endParaRPr lang="en-US" dirty="0" smtClean="0"/>
          </a:p>
        </p:txBody>
      </p:sp>
    </p:spTree>
    <p:extLst>
      <p:ext uri="{BB962C8B-B14F-4D97-AF65-F5344CB8AC3E}">
        <p14:creationId xmlns:p14="http://schemas.microsoft.com/office/powerpoint/2010/main" val="24506602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Desktop Components</a:t>
            </a:r>
            <a:br>
              <a:rPr lang="en-US" dirty="0" smtClean="0"/>
            </a:br>
            <a:r>
              <a:rPr lang="en-US" dirty="0" smtClean="0"/>
              <a:t>CPU’s - Sockets</a:t>
            </a:r>
            <a:endParaRPr lang="en-US" dirty="0"/>
          </a:p>
        </p:txBody>
      </p:sp>
      <p:sp>
        <p:nvSpPr>
          <p:cNvPr id="3" name="Content Placeholder 2"/>
          <p:cNvSpPr>
            <a:spLocks noGrp="1"/>
          </p:cNvSpPr>
          <p:nvPr>
            <p:ph idx="1"/>
          </p:nvPr>
        </p:nvSpPr>
        <p:spPr/>
        <p:txBody>
          <a:bodyPr>
            <a:normAutofit/>
          </a:bodyPr>
          <a:lstStyle/>
          <a:p>
            <a:r>
              <a:rPr lang="en-US" dirty="0" smtClean="0"/>
              <a:t>Provides electrical and mechanical connection to motherboard</a:t>
            </a:r>
          </a:p>
          <a:p>
            <a:r>
              <a:rPr lang="en-US" dirty="0" smtClean="0"/>
              <a:t>Keyed to ensure proper insertion</a:t>
            </a:r>
          </a:p>
          <a:p>
            <a:r>
              <a:rPr lang="en-US" dirty="0" smtClean="0"/>
              <a:t>Clips or latches used to hold chip</a:t>
            </a:r>
            <a:endParaRPr lang="en-US" dirty="0"/>
          </a:p>
          <a:p>
            <a:r>
              <a:rPr lang="en-US" dirty="0" smtClean="0"/>
              <a:t>Types</a:t>
            </a:r>
          </a:p>
          <a:p>
            <a:pPr lvl="1"/>
            <a:r>
              <a:rPr lang="en-US" dirty="0" smtClean="0"/>
              <a:t>Socket</a:t>
            </a:r>
          </a:p>
          <a:p>
            <a:pPr lvl="1"/>
            <a:r>
              <a:rPr lang="en-US" dirty="0" smtClean="0"/>
              <a:t>Slot</a:t>
            </a:r>
          </a:p>
          <a:p>
            <a:pPr lvl="1"/>
            <a:r>
              <a:rPr lang="en-US" dirty="0" smtClean="0"/>
              <a:t>BGA (permanent mount)</a:t>
            </a:r>
          </a:p>
          <a:p>
            <a:pPr lvl="3"/>
            <a:endParaRPr lang="en-US" dirty="0" smtClean="0"/>
          </a:p>
        </p:txBody>
      </p:sp>
      <p:pic>
        <p:nvPicPr>
          <p:cNvPr id="4" name="Picture 3"/>
          <p:cNvPicPr>
            <a:picLocks noChangeAspect="1"/>
          </p:cNvPicPr>
          <p:nvPr/>
        </p:nvPicPr>
        <p:blipFill>
          <a:blip r:embed="rId3"/>
          <a:stretch>
            <a:fillRect/>
          </a:stretch>
        </p:blipFill>
        <p:spPr>
          <a:xfrm>
            <a:off x="8446419" y="242971"/>
            <a:ext cx="3267987" cy="3374858"/>
          </a:xfrm>
          <a:prstGeom prst="rect">
            <a:avLst/>
          </a:prstGeom>
        </p:spPr>
      </p:pic>
      <p:pic>
        <p:nvPicPr>
          <p:cNvPr id="5" name="Picture 4"/>
          <p:cNvPicPr>
            <a:picLocks noChangeAspect="1"/>
          </p:cNvPicPr>
          <p:nvPr/>
        </p:nvPicPr>
        <p:blipFill>
          <a:blip r:embed="rId4"/>
          <a:stretch>
            <a:fillRect/>
          </a:stretch>
        </p:blipFill>
        <p:spPr>
          <a:xfrm>
            <a:off x="3825625" y="3370768"/>
            <a:ext cx="4360779" cy="3270584"/>
          </a:xfrm>
          <a:prstGeom prst="rect">
            <a:avLst/>
          </a:prstGeom>
        </p:spPr>
      </p:pic>
      <p:pic>
        <p:nvPicPr>
          <p:cNvPr id="6" name="Picture 5"/>
          <p:cNvPicPr>
            <a:picLocks noChangeAspect="1"/>
          </p:cNvPicPr>
          <p:nvPr/>
        </p:nvPicPr>
        <p:blipFill>
          <a:blip r:embed="rId5"/>
          <a:stretch>
            <a:fillRect/>
          </a:stretch>
        </p:blipFill>
        <p:spPr>
          <a:xfrm>
            <a:off x="7483642" y="3790283"/>
            <a:ext cx="4511713" cy="2989010"/>
          </a:xfrm>
          <a:prstGeom prst="rect">
            <a:avLst/>
          </a:prstGeom>
        </p:spPr>
      </p:pic>
    </p:spTree>
    <p:extLst>
      <p:ext uri="{BB962C8B-B14F-4D97-AF65-F5344CB8AC3E}">
        <p14:creationId xmlns:p14="http://schemas.microsoft.com/office/powerpoint/2010/main" val="26032769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Desktop Components</a:t>
            </a:r>
            <a:br>
              <a:rPr lang="en-US" dirty="0" smtClean="0"/>
            </a:br>
            <a:r>
              <a:rPr lang="en-US" dirty="0" smtClean="0"/>
              <a:t>Memory</a:t>
            </a:r>
            <a:endParaRPr lang="en-US" dirty="0"/>
          </a:p>
        </p:txBody>
      </p:sp>
      <p:sp>
        <p:nvSpPr>
          <p:cNvPr id="3" name="Content Placeholder 2"/>
          <p:cNvSpPr>
            <a:spLocks noGrp="1"/>
          </p:cNvSpPr>
          <p:nvPr>
            <p:ph idx="1"/>
          </p:nvPr>
        </p:nvSpPr>
        <p:spPr/>
        <p:txBody>
          <a:bodyPr>
            <a:noAutofit/>
          </a:bodyPr>
          <a:lstStyle/>
          <a:p>
            <a:r>
              <a:rPr lang="en-US" sz="2200" dirty="0" smtClean="0"/>
              <a:t>SIMMs</a:t>
            </a:r>
          </a:p>
          <a:p>
            <a:pPr lvl="1"/>
            <a:r>
              <a:rPr lang="en-US" sz="2000" dirty="0" smtClean="0"/>
              <a:t>FPM (Fast Page Mode)</a:t>
            </a:r>
          </a:p>
          <a:p>
            <a:pPr lvl="1"/>
            <a:r>
              <a:rPr lang="en-US" sz="2000" dirty="0" smtClean="0"/>
              <a:t>EDO (Extended Data Out)</a:t>
            </a:r>
          </a:p>
          <a:p>
            <a:pPr lvl="1"/>
            <a:r>
              <a:rPr lang="en-US" sz="2000" dirty="0" smtClean="0"/>
              <a:t>BEDO (Burst EDO)</a:t>
            </a:r>
          </a:p>
          <a:p>
            <a:pPr lvl="2"/>
            <a:r>
              <a:rPr lang="en-US" sz="1800" dirty="0" smtClean="0"/>
              <a:t>Too Late to market</a:t>
            </a:r>
            <a:r>
              <a:rPr lang="en-US" sz="2200" dirty="0" smtClean="0"/>
              <a:t> </a:t>
            </a:r>
          </a:p>
          <a:p>
            <a:r>
              <a:rPr lang="en-US" sz="2200" dirty="0" smtClean="0"/>
              <a:t>DIMMs</a:t>
            </a:r>
          </a:p>
          <a:p>
            <a:pPr lvl="1"/>
            <a:r>
              <a:rPr lang="en-US" sz="2000" dirty="0" smtClean="0"/>
              <a:t>SDR-SDRAM</a:t>
            </a:r>
          </a:p>
          <a:p>
            <a:pPr lvl="1"/>
            <a:r>
              <a:rPr lang="en-US" sz="2000" dirty="0" smtClean="0"/>
              <a:t>RDRAM (Rambus)</a:t>
            </a:r>
          </a:p>
          <a:p>
            <a:pPr lvl="1"/>
            <a:r>
              <a:rPr lang="en-US" sz="2000" dirty="0" smtClean="0"/>
              <a:t>DRDRAM (Direct Rambus)</a:t>
            </a:r>
          </a:p>
        </p:txBody>
      </p:sp>
      <p:pic>
        <p:nvPicPr>
          <p:cNvPr id="4" name="Picture 3"/>
          <p:cNvPicPr>
            <a:picLocks noChangeAspect="1"/>
          </p:cNvPicPr>
          <p:nvPr/>
        </p:nvPicPr>
        <p:blipFill>
          <a:blip r:embed="rId3"/>
          <a:stretch>
            <a:fillRect/>
          </a:stretch>
        </p:blipFill>
        <p:spPr>
          <a:xfrm>
            <a:off x="4529889" y="1804737"/>
            <a:ext cx="5715000" cy="3810000"/>
          </a:xfrm>
          <a:prstGeom prst="rect">
            <a:avLst/>
          </a:prstGeom>
        </p:spPr>
      </p:pic>
    </p:spTree>
    <p:extLst>
      <p:ext uri="{BB962C8B-B14F-4D97-AF65-F5344CB8AC3E}">
        <p14:creationId xmlns:p14="http://schemas.microsoft.com/office/powerpoint/2010/main" val="40365176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 The Never Ending Cycle</a:t>
            </a:r>
            <a:endParaRPr lang="en-US" dirty="0"/>
          </a:p>
        </p:txBody>
      </p:sp>
      <p:sp>
        <p:nvSpPr>
          <p:cNvPr id="3" name="Content Placeholder 2"/>
          <p:cNvSpPr>
            <a:spLocks noGrp="1"/>
          </p:cNvSpPr>
          <p:nvPr>
            <p:ph idx="1"/>
          </p:nvPr>
        </p:nvSpPr>
        <p:spPr/>
        <p:txBody>
          <a:bodyPr>
            <a:normAutofit lnSpcReduction="10000"/>
          </a:bodyPr>
          <a:lstStyle/>
          <a:p>
            <a:r>
              <a:rPr lang="en-US" sz="2400" dirty="0" smtClean="0"/>
              <a:t>Centralized Mainframe running multiple operating systems in a highly redundant system</a:t>
            </a:r>
          </a:p>
          <a:p>
            <a:pPr lvl="1"/>
            <a:r>
              <a:rPr lang="en-US" sz="2200" dirty="0" smtClean="0"/>
              <a:t>Access via terminals</a:t>
            </a:r>
          </a:p>
          <a:p>
            <a:r>
              <a:rPr lang="en-US" sz="2400" dirty="0" smtClean="0"/>
              <a:t>Industry moved to distributing compute power to the Desktop and Smaller x86 servers</a:t>
            </a:r>
          </a:p>
          <a:p>
            <a:r>
              <a:rPr lang="en-US" sz="2400" dirty="0" smtClean="0"/>
              <a:t>Server sprawl made datacenters exponentially more expensive to run</a:t>
            </a:r>
          </a:p>
          <a:p>
            <a:r>
              <a:rPr lang="en-US" sz="2400" dirty="0" smtClean="0"/>
              <a:t>Virtualization using x86 hardware to consolidate servers</a:t>
            </a:r>
          </a:p>
          <a:p>
            <a:r>
              <a:rPr lang="en-US" sz="2400" dirty="0" smtClean="0"/>
              <a:t>Virtual Desktops and </a:t>
            </a:r>
            <a:r>
              <a:rPr lang="en-US" sz="2400" dirty="0" err="1" smtClean="0"/>
              <a:t>vBlocks</a:t>
            </a:r>
            <a:r>
              <a:rPr lang="en-US" sz="2400" dirty="0" smtClean="0"/>
              <a:t> to “save” money</a:t>
            </a:r>
          </a:p>
          <a:p>
            <a:endParaRPr lang="en-US" sz="2400" dirty="0" smtClean="0"/>
          </a:p>
          <a:p>
            <a:endParaRPr lang="en-US" sz="2400" dirty="0" smtClean="0"/>
          </a:p>
          <a:p>
            <a:endParaRPr lang="en-US" sz="2400" dirty="0" smtClean="0"/>
          </a:p>
          <a:p>
            <a:pPr lvl="1"/>
            <a:endParaRPr lang="en-US" dirty="0" smtClean="0"/>
          </a:p>
          <a:p>
            <a:endParaRPr lang="en-US" dirty="0"/>
          </a:p>
        </p:txBody>
      </p:sp>
    </p:spTree>
    <p:extLst>
      <p:ext uri="{BB962C8B-B14F-4D97-AF65-F5344CB8AC3E}">
        <p14:creationId xmlns:p14="http://schemas.microsoft.com/office/powerpoint/2010/main" val="42500567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Desktop Components</a:t>
            </a:r>
            <a:br>
              <a:rPr lang="en-US" dirty="0" smtClean="0"/>
            </a:br>
            <a:r>
              <a:rPr lang="en-US" dirty="0" smtClean="0"/>
              <a:t>Memory</a:t>
            </a:r>
            <a:endParaRPr lang="en-US" dirty="0"/>
          </a:p>
        </p:txBody>
      </p:sp>
      <p:sp>
        <p:nvSpPr>
          <p:cNvPr id="3" name="Content Placeholder 2"/>
          <p:cNvSpPr>
            <a:spLocks noGrp="1"/>
          </p:cNvSpPr>
          <p:nvPr>
            <p:ph idx="1"/>
          </p:nvPr>
        </p:nvSpPr>
        <p:spPr/>
        <p:txBody>
          <a:bodyPr>
            <a:noAutofit/>
          </a:bodyPr>
          <a:lstStyle/>
          <a:p>
            <a:r>
              <a:rPr lang="en-US" sz="2200" dirty="0"/>
              <a:t>DIMMs</a:t>
            </a:r>
          </a:p>
          <a:p>
            <a:pPr lvl="1"/>
            <a:r>
              <a:rPr lang="en-US" sz="2000" dirty="0" smtClean="0"/>
              <a:t>DDR-SDRAM (DDR, DDR2, DDR3)</a:t>
            </a:r>
          </a:p>
          <a:p>
            <a:pPr lvl="2"/>
            <a:endParaRPr lang="en-US" sz="1800" dirty="0" smtClean="0"/>
          </a:p>
          <a:p>
            <a:pPr marL="457200" lvl="1" indent="0">
              <a:buNone/>
            </a:pPr>
            <a:endParaRPr lang="en-US" sz="2000" dirty="0" smtClean="0"/>
          </a:p>
          <a:p>
            <a:pPr marL="457200" lvl="1" indent="0">
              <a:buNone/>
            </a:pPr>
            <a:endParaRPr lang="en-US" sz="2000" dirty="0"/>
          </a:p>
          <a:p>
            <a:pPr marL="457200" lvl="1" indent="0">
              <a:buNone/>
            </a:pPr>
            <a:endParaRPr lang="en-US" sz="2000" dirty="0" smtClean="0"/>
          </a:p>
        </p:txBody>
      </p:sp>
      <p:graphicFrame>
        <p:nvGraphicFramePr>
          <p:cNvPr id="5" name="Table 4"/>
          <p:cNvGraphicFramePr>
            <a:graphicFrameLocks noGrp="1"/>
          </p:cNvGraphicFramePr>
          <p:nvPr>
            <p:extLst>
              <p:ext uri="{D42A27DB-BD31-4B8C-83A1-F6EECF244321}">
                <p14:modId xmlns:p14="http://schemas.microsoft.com/office/powerpoint/2010/main" val="4157100860"/>
              </p:ext>
            </p:extLst>
          </p:nvPr>
        </p:nvGraphicFramePr>
        <p:xfrm>
          <a:off x="291319" y="2932402"/>
          <a:ext cx="10269358" cy="3108960"/>
        </p:xfrm>
        <a:graphic>
          <a:graphicData uri="http://schemas.openxmlformats.org/drawingml/2006/table">
            <a:tbl>
              <a:tblPr/>
              <a:tblGrid>
                <a:gridCol w="1141040"/>
                <a:gridCol w="1141040"/>
                <a:gridCol w="1141040"/>
                <a:gridCol w="1259887"/>
                <a:gridCol w="1022191"/>
                <a:gridCol w="1141040"/>
                <a:gridCol w="1141040"/>
                <a:gridCol w="1141040"/>
                <a:gridCol w="1141040"/>
              </a:tblGrid>
              <a:tr h="1188720">
                <a:tc>
                  <a:txBody>
                    <a:bodyPr/>
                    <a:lstStyle/>
                    <a:p>
                      <a:r>
                        <a:rPr lang="en-US" sz="1800" dirty="0"/>
                        <a:t>DDR SDRAM</a:t>
                      </a:r>
                      <a:br>
                        <a:rPr lang="en-US" sz="1800" dirty="0"/>
                      </a:br>
                      <a:r>
                        <a:rPr lang="en-US" sz="1800" dirty="0"/>
                        <a:t>Standard</a:t>
                      </a:r>
                    </a:p>
                  </a:txBody>
                  <a:tcPr anchor="ctr">
                    <a:lnL>
                      <a:noFill/>
                    </a:lnL>
                    <a:lnR>
                      <a:noFill/>
                    </a:lnR>
                    <a:lnT>
                      <a:noFill/>
                    </a:lnT>
                    <a:lnB>
                      <a:noFill/>
                    </a:lnB>
                  </a:tcPr>
                </a:tc>
                <a:tc>
                  <a:txBody>
                    <a:bodyPr/>
                    <a:lstStyle/>
                    <a:p>
                      <a:r>
                        <a:rPr lang="en-US" sz="1800"/>
                        <a:t>Bus clock</a:t>
                      </a:r>
                      <a:br>
                        <a:rPr lang="en-US" sz="1800"/>
                      </a:br>
                      <a:r>
                        <a:rPr lang="en-US" sz="1800"/>
                        <a:t>(MHz)</a:t>
                      </a:r>
                    </a:p>
                  </a:txBody>
                  <a:tcPr anchor="ctr">
                    <a:lnL>
                      <a:noFill/>
                    </a:lnL>
                    <a:lnR>
                      <a:noFill/>
                    </a:lnR>
                    <a:lnT>
                      <a:noFill/>
                    </a:lnT>
                    <a:lnB>
                      <a:noFill/>
                    </a:lnB>
                  </a:tcPr>
                </a:tc>
                <a:tc>
                  <a:txBody>
                    <a:bodyPr/>
                    <a:lstStyle/>
                    <a:p>
                      <a:r>
                        <a:rPr lang="en-US" sz="1800" dirty="0"/>
                        <a:t>Internal rate</a:t>
                      </a:r>
                      <a:br>
                        <a:rPr lang="en-US" sz="1800" dirty="0"/>
                      </a:br>
                      <a:r>
                        <a:rPr lang="en-US" sz="1800" dirty="0"/>
                        <a:t>(MHz)</a:t>
                      </a:r>
                    </a:p>
                  </a:txBody>
                  <a:tcPr anchor="ctr">
                    <a:lnL>
                      <a:noFill/>
                    </a:lnL>
                    <a:lnR>
                      <a:noFill/>
                    </a:lnR>
                    <a:lnT>
                      <a:noFill/>
                    </a:lnT>
                    <a:lnB>
                      <a:noFill/>
                    </a:lnB>
                  </a:tcPr>
                </a:tc>
                <a:tc>
                  <a:txBody>
                    <a:bodyPr/>
                    <a:lstStyle/>
                    <a:p>
                      <a:r>
                        <a:rPr lang="en-US" sz="1800"/>
                        <a:t>Prefetch</a:t>
                      </a:r>
                      <a:br>
                        <a:rPr lang="en-US" sz="1800"/>
                      </a:br>
                      <a:r>
                        <a:rPr lang="en-US" sz="1800"/>
                        <a:t>(min burst)</a:t>
                      </a:r>
                    </a:p>
                  </a:txBody>
                  <a:tcPr anchor="ctr">
                    <a:lnL>
                      <a:noFill/>
                    </a:lnL>
                    <a:lnR>
                      <a:noFill/>
                    </a:lnR>
                    <a:lnT>
                      <a:noFill/>
                    </a:lnT>
                    <a:lnB>
                      <a:noFill/>
                    </a:lnB>
                  </a:tcPr>
                </a:tc>
                <a:tc>
                  <a:txBody>
                    <a:bodyPr/>
                    <a:lstStyle/>
                    <a:p>
                      <a:r>
                        <a:rPr lang="en-US" sz="1800"/>
                        <a:t>Transfer Rate</a:t>
                      </a:r>
                      <a:br>
                        <a:rPr lang="en-US" sz="1800"/>
                      </a:br>
                      <a:r>
                        <a:rPr lang="en-US" sz="1800"/>
                        <a:t>(MT/s)</a:t>
                      </a:r>
                    </a:p>
                  </a:txBody>
                  <a:tcPr anchor="ctr">
                    <a:lnL>
                      <a:noFill/>
                    </a:lnL>
                    <a:lnR>
                      <a:noFill/>
                    </a:lnR>
                    <a:lnT>
                      <a:noFill/>
                    </a:lnT>
                    <a:lnB>
                      <a:noFill/>
                    </a:lnB>
                  </a:tcPr>
                </a:tc>
                <a:tc>
                  <a:txBody>
                    <a:bodyPr/>
                    <a:lstStyle/>
                    <a:p>
                      <a:r>
                        <a:rPr lang="en-US" sz="1800"/>
                        <a:t>Voltage</a:t>
                      </a:r>
                    </a:p>
                  </a:txBody>
                  <a:tcPr anchor="ctr">
                    <a:lnL>
                      <a:noFill/>
                    </a:lnL>
                    <a:lnR>
                      <a:noFill/>
                    </a:lnR>
                    <a:lnT>
                      <a:noFill/>
                    </a:lnT>
                    <a:lnB>
                      <a:noFill/>
                    </a:lnB>
                  </a:tcPr>
                </a:tc>
                <a:tc>
                  <a:txBody>
                    <a:bodyPr/>
                    <a:lstStyle/>
                    <a:p>
                      <a:r>
                        <a:rPr lang="en-US" sz="1800">
                          <a:hlinkClick r:id="rId3" tooltip="DIMM"/>
                        </a:rPr>
                        <a:t>DIMM</a:t>
                      </a:r>
                      <a:r>
                        <a:rPr lang="en-US" sz="1800"/>
                        <a:t/>
                      </a:r>
                      <a:br>
                        <a:rPr lang="en-US" sz="1800"/>
                      </a:br>
                      <a:r>
                        <a:rPr lang="en-US" sz="1800"/>
                        <a:t>pins</a:t>
                      </a:r>
                    </a:p>
                  </a:txBody>
                  <a:tcPr anchor="ctr">
                    <a:lnL>
                      <a:noFill/>
                    </a:lnL>
                    <a:lnR>
                      <a:noFill/>
                    </a:lnR>
                    <a:lnT>
                      <a:noFill/>
                    </a:lnT>
                    <a:lnB>
                      <a:noFill/>
                    </a:lnB>
                  </a:tcPr>
                </a:tc>
                <a:tc>
                  <a:txBody>
                    <a:bodyPr/>
                    <a:lstStyle/>
                    <a:p>
                      <a:r>
                        <a:rPr lang="en-US" sz="1800">
                          <a:hlinkClick r:id="rId4" tooltip="SO-DIMM"/>
                        </a:rPr>
                        <a:t>SO-DIMM</a:t>
                      </a:r>
                      <a:r>
                        <a:rPr lang="en-US" sz="1800"/>
                        <a:t/>
                      </a:r>
                      <a:br>
                        <a:rPr lang="en-US" sz="1800"/>
                      </a:br>
                      <a:r>
                        <a:rPr lang="en-US" sz="1800"/>
                        <a:t>pins</a:t>
                      </a:r>
                    </a:p>
                  </a:txBody>
                  <a:tcPr anchor="ctr">
                    <a:lnL>
                      <a:noFill/>
                    </a:lnL>
                    <a:lnR>
                      <a:noFill/>
                    </a:lnR>
                    <a:lnT>
                      <a:noFill/>
                    </a:lnT>
                    <a:lnB>
                      <a:noFill/>
                    </a:lnB>
                  </a:tcPr>
                </a:tc>
                <a:tc>
                  <a:txBody>
                    <a:bodyPr/>
                    <a:lstStyle/>
                    <a:p>
                      <a:r>
                        <a:rPr lang="en-US" sz="1800" dirty="0" err="1" smtClean="0">
                          <a:hlinkClick r:id="rId5" tooltip="MicroDIMM"/>
                        </a:rPr>
                        <a:t>uDIMM</a:t>
                      </a:r>
                      <a:r>
                        <a:rPr lang="en-US" sz="1800" dirty="0"/>
                        <a:t/>
                      </a:r>
                      <a:br>
                        <a:rPr lang="en-US" sz="1800" dirty="0"/>
                      </a:br>
                      <a:r>
                        <a:rPr lang="en-US" sz="1800" dirty="0"/>
                        <a:t>pins</a:t>
                      </a:r>
                    </a:p>
                  </a:txBody>
                  <a:tcPr anchor="ctr">
                    <a:lnL>
                      <a:noFill/>
                    </a:lnL>
                    <a:lnR>
                      <a:noFill/>
                    </a:lnR>
                    <a:lnT>
                      <a:noFill/>
                    </a:lnT>
                    <a:lnB>
                      <a:noFill/>
                    </a:lnB>
                  </a:tcPr>
                </a:tc>
              </a:tr>
              <a:tr h="640080">
                <a:tc>
                  <a:txBody>
                    <a:bodyPr/>
                    <a:lstStyle/>
                    <a:p>
                      <a:r>
                        <a:rPr lang="en-US" sz="1800">
                          <a:hlinkClick r:id="rId6" tooltip="DDR1 SDRAM"/>
                        </a:rPr>
                        <a:t>DDR</a:t>
                      </a:r>
                      <a:r>
                        <a:rPr lang="en-US" sz="1800"/>
                        <a:t> </a:t>
                      </a:r>
                    </a:p>
                  </a:txBody>
                  <a:tcPr anchor="ctr">
                    <a:lnL>
                      <a:noFill/>
                    </a:lnL>
                    <a:lnR>
                      <a:noFill/>
                    </a:lnR>
                    <a:lnT>
                      <a:noFill/>
                    </a:lnT>
                    <a:lnB>
                      <a:noFill/>
                    </a:lnB>
                  </a:tcPr>
                </a:tc>
                <a:tc>
                  <a:txBody>
                    <a:bodyPr/>
                    <a:lstStyle/>
                    <a:p>
                      <a:r>
                        <a:rPr lang="en-US" sz="1800"/>
                        <a:t>100–200 </a:t>
                      </a:r>
                    </a:p>
                  </a:txBody>
                  <a:tcPr anchor="ctr">
                    <a:lnL>
                      <a:noFill/>
                    </a:lnL>
                    <a:lnR>
                      <a:noFill/>
                    </a:lnR>
                    <a:lnT>
                      <a:noFill/>
                    </a:lnT>
                    <a:lnB>
                      <a:noFill/>
                    </a:lnB>
                  </a:tcPr>
                </a:tc>
                <a:tc>
                  <a:txBody>
                    <a:bodyPr/>
                    <a:lstStyle/>
                    <a:p>
                      <a:r>
                        <a:rPr lang="en-US" sz="1800"/>
                        <a:t>100–200</a:t>
                      </a:r>
                    </a:p>
                  </a:txBody>
                  <a:tcPr anchor="ctr">
                    <a:lnL>
                      <a:noFill/>
                    </a:lnL>
                    <a:lnR>
                      <a:noFill/>
                    </a:lnR>
                    <a:lnT>
                      <a:noFill/>
                    </a:lnT>
                    <a:lnB>
                      <a:noFill/>
                    </a:lnB>
                  </a:tcPr>
                </a:tc>
                <a:tc>
                  <a:txBody>
                    <a:bodyPr/>
                    <a:lstStyle/>
                    <a:p>
                      <a:r>
                        <a:rPr lang="en-US" sz="1800"/>
                        <a:t>2n</a:t>
                      </a:r>
                    </a:p>
                  </a:txBody>
                  <a:tcPr anchor="ctr">
                    <a:lnL>
                      <a:noFill/>
                    </a:lnL>
                    <a:lnR>
                      <a:noFill/>
                    </a:lnR>
                    <a:lnT>
                      <a:noFill/>
                    </a:lnT>
                    <a:lnB>
                      <a:noFill/>
                    </a:lnB>
                  </a:tcPr>
                </a:tc>
                <a:tc>
                  <a:txBody>
                    <a:bodyPr/>
                    <a:lstStyle/>
                    <a:p>
                      <a:r>
                        <a:rPr lang="en-US" sz="1800"/>
                        <a:t>200–400 </a:t>
                      </a:r>
                    </a:p>
                  </a:txBody>
                  <a:tcPr anchor="ctr">
                    <a:lnL>
                      <a:noFill/>
                    </a:lnL>
                    <a:lnR>
                      <a:noFill/>
                    </a:lnR>
                    <a:lnT>
                      <a:noFill/>
                    </a:lnT>
                    <a:lnB>
                      <a:noFill/>
                    </a:lnB>
                  </a:tcPr>
                </a:tc>
                <a:tc>
                  <a:txBody>
                    <a:bodyPr/>
                    <a:lstStyle/>
                    <a:p>
                      <a:r>
                        <a:rPr lang="en-US" sz="1800"/>
                        <a:t>2.5/2.6</a:t>
                      </a:r>
                    </a:p>
                  </a:txBody>
                  <a:tcPr anchor="ctr">
                    <a:lnL>
                      <a:noFill/>
                    </a:lnL>
                    <a:lnR>
                      <a:noFill/>
                    </a:lnR>
                    <a:lnT>
                      <a:noFill/>
                    </a:lnT>
                    <a:lnB>
                      <a:noFill/>
                    </a:lnB>
                  </a:tcPr>
                </a:tc>
                <a:tc>
                  <a:txBody>
                    <a:bodyPr/>
                    <a:lstStyle/>
                    <a:p>
                      <a:r>
                        <a:rPr lang="en-US" sz="1800"/>
                        <a:t>184</a:t>
                      </a:r>
                    </a:p>
                  </a:txBody>
                  <a:tcPr anchor="ctr">
                    <a:lnL>
                      <a:noFill/>
                    </a:lnL>
                    <a:lnR>
                      <a:noFill/>
                    </a:lnR>
                    <a:lnT>
                      <a:noFill/>
                    </a:lnT>
                    <a:lnB>
                      <a:noFill/>
                    </a:lnB>
                  </a:tcPr>
                </a:tc>
                <a:tc>
                  <a:txBody>
                    <a:bodyPr/>
                    <a:lstStyle/>
                    <a:p>
                      <a:r>
                        <a:rPr lang="en-US" sz="1800"/>
                        <a:t>200</a:t>
                      </a:r>
                    </a:p>
                  </a:txBody>
                  <a:tcPr anchor="ctr">
                    <a:lnL>
                      <a:noFill/>
                    </a:lnL>
                    <a:lnR>
                      <a:noFill/>
                    </a:lnR>
                    <a:lnT>
                      <a:noFill/>
                    </a:lnT>
                    <a:lnB>
                      <a:noFill/>
                    </a:lnB>
                  </a:tcPr>
                </a:tc>
                <a:tc>
                  <a:txBody>
                    <a:bodyPr/>
                    <a:lstStyle/>
                    <a:p>
                      <a:r>
                        <a:rPr lang="en-US" sz="1800"/>
                        <a:t>172</a:t>
                      </a:r>
                    </a:p>
                  </a:txBody>
                  <a:tcPr anchor="ctr">
                    <a:lnL>
                      <a:noFill/>
                    </a:lnL>
                    <a:lnR>
                      <a:noFill/>
                    </a:lnR>
                    <a:lnT>
                      <a:noFill/>
                    </a:lnT>
                    <a:lnB>
                      <a:noFill/>
                    </a:lnB>
                  </a:tcPr>
                </a:tc>
              </a:tr>
              <a:tr h="640080">
                <a:tc>
                  <a:txBody>
                    <a:bodyPr/>
                    <a:lstStyle/>
                    <a:p>
                      <a:r>
                        <a:rPr lang="en-US" sz="1800">
                          <a:hlinkClick r:id="rId7" tooltip="DDR2 SDRAM"/>
                        </a:rPr>
                        <a:t>DDR2</a:t>
                      </a:r>
                      <a:endParaRPr lang="en-US" sz="1800"/>
                    </a:p>
                  </a:txBody>
                  <a:tcPr anchor="ctr">
                    <a:lnL>
                      <a:noFill/>
                    </a:lnL>
                    <a:lnR>
                      <a:noFill/>
                    </a:lnR>
                    <a:lnT>
                      <a:noFill/>
                    </a:lnT>
                    <a:lnB>
                      <a:noFill/>
                    </a:lnB>
                  </a:tcPr>
                </a:tc>
                <a:tc>
                  <a:txBody>
                    <a:bodyPr/>
                    <a:lstStyle/>
                    <a:p>
                      <a:r>
                        <a:rPr lang="en-US" sz="1800"/>
                        <a:t>200–533 </a:t>
                      </a:r>
                    </a:p>
                  </a:txBody>
                  <a:tcPr anchor="ctr">
                    <a:lnL>
                      <a:noFill/>
                    </a:lnL>
                    <a:lnR>
                      <a:noFill/>
                    </a:lnR>
                    <a:lnT>
                      <a:noFill/>
                    </a:lnT>
                    <a:lnB>
                      <a:noFill/>
                    </a:lnB>
                  </a:tcPr>
                </a:tc>
                <a:tc>
                  <a:txBody>
                    <a:bodyPr/>
                    <a:lstStyle/>
                    <a:p>
                      <a:r>
                        <a:rPr lang="en-US" sz="1800" dirty="0"/>
                        <a:t>100–266</a:t>
                      </a:r>
                    </a:p>
                  </a:txBody>
                  <a:tcPr anchor="ctr">
                    <a:lnL>
                      <a:noFill/>
                    </a:lnL>
                    <a:lnR>
                      <a:noFill/>
                    </a:lnR>
                    <a:lnT>
                      <a:noFill/>
                    </a:lnT>
                    <a:lnB>
                      <a:noFill/>
                    </a:lnB>
                  </a:tcPr>
                </a:tc>
                <a:tc>
                  <a:txBody>
                    <a:bodyPr/>
                    <a:lstStyle/>
                    <a:p>
                      <a:r>
                        <a:rPr lang="en-US" sz="1800"/>
                        <a:t>4n</a:t>
                      </a:r>
                    </a:p>
                  </a:txBody>
                  <a:tcPr anchor="ctr">
                    <a:lnL>
                      <a:noFill/>
                    </a:lnL>
                    <a:lnR>
                      <a:noFill/>
                    </a:lnR>
                    <a:lnT>
                      <a:noFill/>
                    </a:lnT>
                    <a:lnB>
                      <a:noFill/>
                    </a:lnB>
                  </a:tcPr>
                </a:tc>
                <a:tc>
                  <a:txBody>
                    <a:bodyPr/>
                    <a:lstStyle/>
                    <a:p>
                      <a:r>
                        <a:rPr lang="en-US" sz="1800"/>
                        <a:t>400–1066</a:t>
                      </a:r>
                    </a:p>
                  </a:txBody>
                  <a:tcPr anchor="ctr">
                    <a:lnL>
                      <a:noFill/>
                    </a:lnL>
                    <a:lnR>
                      <a:noFill/>
                    </a:lnR>
                    <a:lnT>
                      <a:noFill/>
                    </a:lnT>
                    <a:lnB>
                      <a:noFill/>
                    </a:lnB>
                  </a:tcPr>
                </a:tc>
                <a:tc>
                  <a:txBody>
                    <a:bodyPr/>
                    <a:lstStyle/>
                    <a:p>
                      <a:r>
                        <a:rPr lang="en-US" sz="1800"/>
                        <a:t>1.8</a:t>
                      </a:r>
                    </a:p>
                  </a:txBody>
                  <a:tcPr anchor="ctr">
                    <a:lnL>
                      <a:noFill/>
                    </a:lnL>
                    <a:lnR>
                      <a:noFill/>
                    </a:lnR>
                    <a:lnT>
                      <a:noFill/>
                    </a:lnT>
                    <a:lnB>
                      <a:noFill/>
                    </a:lnB>
                  </a:tcPr>
                </a:tc>
                <a:tc>
                  <a:txBody>
                    <a:bodyPr/>
                    <a:lstStyle/>
                    <a:p>
                      <a:r>
                        <a:rPr lang="en-US" sz="1800"/>
                        <a:t>240</a:t>
                      </a:r>
                    </a:p>
                  </a:txBody>
                  <a:tcPr anchor="ctr">
                    <a:lnL>
                      <a:noFill/>
                    </a:lnL>
                    <a:lnR>
                      <a:noFill/>
                    </a:lnR>
                    <a:lnT>
                      <a:noFill/>
                    </a:lnT>
                    <a:lnB>
                      <a:noFill/>
                    </a:lnB>
                  </a:tcPr>
                </a:tc>
                <a:tc>
                  <a:txBody>
                    <a:bodyPr/>
                    <a:lstStyle/>
                    <a:p>
                      <a:r>
                        <a:rPr lang="en-US" sz="1800"/>
                        <a:t>200</a:t>
                      </a:r>
                    </a:p>
                  </a:txBody>
                  <a:tcPr anchor="ctr">
                    <a:lnL>
                      <a:noFill/>
                    </a:lnL>
                    <a:lnR>
                      <a:noFill/>
                    </a:lnR>
                    <a:lnT>
                      <a:noFill/>
                    </a:lnT>
                    <a:lnB>
                      <a:noFill/>
                    </a:lnB>
                  </a:tcPr>
                </a:tc>
                <a:tc>
                  <a:txBody>
                    <a:bodyPr/>
                    <a:lstStyle/>
                    <a:p>
                      <a:r>
                        <a:rPr lang="en-US" sz="1800"/>
                        <a:t>214</a:t>
                      </a:r>
                    </a:p>
                  </a:txBody>
                  <a:tcPr anchor="ctr">
                    <a:lnL>
                      <a:noFill/>
                    </a:lnL>
                    <a:lnR>
                      <a:noFill/>
                    </a:lnR>
                    <a:lnT>
                      <a:noFill/>
                    </a:lnT>
                    <a:lnB>
                      <a:noFill/>
                    </a:lnB>
                  </a:tcPr>
                </a:tc>
              </a:tr>
              <a:tr h="640080">
                <a:tc>
                  <a:txBody>
                    <a:bodyPr/>
                    <a:lstStyle/>
                    <a:p>
                      <a:r>
                        <a:rPr lang="en-US" sz="1800">
                          <a:hlinkClick r:id="rId8" tooltip="DDR3 SDRAM"/>
                        </a:rPr>
                        <a:t>DDR3</a:t>
                      </a:r>
                      <a:endParaRPr lang="en-US" sz="1800"/>
                    </a:p>
                  </a:txBody>
                  <a:tcPr anchor="ctr">
                    <a:lnL>
                      <a:noFill/>
                    </a:lnL>
                    <a:lnR>
                      <a:noFill/>
                    </a:lnR>
                    <a:lnT>
                      <a:noFill/>
                    </a:lnT>
                    <a:lnB>
                      <a:noFill/>
                    </a:lnB>
                  </a:tcPr>
                </a:tc>
                <a:tc>
                  <a:txBody>
                    <a:bodyPr/>
                    <a:lstStyle/>
                    <a:p>
                      <a:r>
                        <a:rPr lang="en-US" sz="1800"/>
                        <a:t>400–1066</a:t>
                      </a:r>
                    </a:p>
                  </a:txBody>
                  <a:tcPr anchor="ctr">
                    <a:lnL>
                      <a:noFill/>
                    </a:lnL>
                    <a:lnR>
                      <a:noFill/>
                    </a:lnR>
                    <a:lnT>
                      <a:noFill/>
                    </a:lnT>
                    <a:lnB>
                      <a:noFill/>
                    </a:lnB>
                  </a:tcPr>
                </a:tc>
                <a:tc>
                  <a:txBody>
                    <a:bodyPr/>
                    <a:lstStyle/>
                    <a:p>
                      <a:r>
                        <a:rPr lang="en-US" sz="1800"/>
                        <a:t>100–266</a:t>
                      </a:r>
                    </a:p>
                  </a:txBody>
                  <a:tcPr anchor="ctr">
                    <a:lnL>
                      <a:noFill/>
                    </a:lnL>
                    <a:lnR>
                      <a:noFill/>
                    </a:lnR>
                    <a:lnT>
                      <a:noFill/>
                    </a:lnT>
                    <a:lnB>
                      <a:noFill/>
                    </a:lnB>
                  </a:tcPr>
                </a:tc>
                <a:tc>
                  <a:txBody>
                    <a:bodyPr/>
                    <a:lstStyle/>
                    <a:p>
                      <a:r>
                        <a:rPr lang="en-US" sz="1800"/>
                        <a:t>8n</a:t>
                      </a:r>
                    </a:p>
                  </a:txBody>
                  <a:tcPr anchor="ctr">
                    <a:lnL>
                      <a:noFill/>
                    </a:lnL>
                    <a:lnR>
                      <a:noFill/>
                    </a:lnR>
                    <a:lnT>
                      <a:noFill/>
                    </a:lnT>
                    <a:lnB>
                      <a:noFill/>
                    </a:lnB>
                  </a:tcPr>
                </a:tc>
                <a:tc>
                  <a:txBody>
                    <a:bodyPr/>
                    <a:lstStyle/>
                    <a:p>
                      <a:r>
                        <a:rPr lang="en-US" sz="1800"/>
                        <a:t>800–2133</a:t>
                      </a:r>
                    </a:p>
                  </a:txBody>
                  <a:tcPr anchor="ctr">
                    <a:lnL>
                      <a:noFill/>
                    </a:lnL>
                    <a:lnR>
                      <a:noFill/>
                    </a:lnR>
                    <a:lnT>
                      <a:noFill/>
                    </a:lnT>
                    <a:lnB>
                      <a:noFill/>
                    </a:lnB>
                  </a:tcPr>
                </a:tc>
                <a:tc>
                  <a:txBody>
                    <a:bodyPr/>
                    <a:lstStyle/>
                    <a:p>
                      <a:r>
                        <a:rPr lang="en-US" sz="1800"/>
                        <a:t>1.5</a:t>
                      </a:r>
                    </a:p>
                  </a:txBody>
                  <a:tcPr anchor="ctr">
                    <a:lnL>
                      <a:noFill/>
                    </a:lnL>
                    <a:lnR>
                      <a:noFill/>
                    </a:lnR>
                    <a:lnT>
                      <a:noFill/>
                    </a:lnT>
                    <a:lnB>
                      <a:noFill/>
                    </a:lnB>
                  </a:tcPr>
                </a:tc>
                <a:tc>
                  <a:txBody>
                    <a:bodyPr/>
                    <a:lstStyle/>
                    <a:p>
                      <a:r>
                        <a:rPr lang="en-US" sz="1800"/>
                        <a:t>240</a:t>
                      </a:r>
                    </a:p>
                  </a:txBody>
                  <a:tcPr anchor="ctr">
                    <a:lnL>
                      <a:noFill/>
                    </a:lnL>
                    <a:lnR>
                      <a:noFill/>
                    </a:lnR>
                    <a:lnT>
                      <a:noFill/>
                    </a:lnT>
                    <a:lnB>
                      <a:noFill/>
                    </a:lnB>
                  </a:tcPr>
                </a:tc>
                <a:tc>
                  <a:txBody>
                    <a:bodyPr/>
                    <a:lstStyle/>
                    <a:p>
                      <a:r>
                        <a:rPr lang="en-US" sz="1800"/>
                        <a:t>204</a:t>
                      </a:r>
                    </a:p>
                  </a:txBody>
                  <a:tcPr anchor="ctr">
                    <a:lnL>
                      <a:noFill/>
                    </a:lnL>
                    <a:lnR>
                      <a:noFill/>
                    </a:lnR>
                    <a:lnT>
                      <a:noFill/>
                    </a:lnT>
                    <a:lnB>
                      <a:noFill/>
                    </a:lnB>
                  </a:tcPr>
                </a:tc>
                <a:tc>
                  <a:txBody>
                    <a:bodyPr/>
                    <a:lstStyle/>
                    <a:p>
                      <a:r>
                        <a:rPr lang="en-US" sz="1800" dirty="0"/>
                        <a:t>214</a:t>
                      </a:r>
                    </a:p>
                  </a:txBody>
                  <a:tcPr anchor="ctr">
                    <a:lnL>
                      <a:noFill/>
                    </a:lnL>
                    <a:lnR>
                      <a:noFill/>
                    </a:lnR>
                    <a:lnT>
                      <a:noFill/>
                    </a:lnT>
                    <a:lnB>
                      <a:noFill/>
                    </a:lnB>
                  </a:tcPr>
                </a:tc>
              </a:tr>
            </a:tbl>
          </a:graphicData>
        </a:graphic>
      </p:graphicFrame>
    </p:spTree>
    <p:extLst>
      <p:ext uri="{BB962C8B-B14F-4D97-AF65-F5344CB8AC3E}">
        <p14:creationId xmlns:p14="http://schemas.microsoft.com/office/powerpoint/2010/main" val="19307040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Desktop Components</a:t>
            </a:r>
            <a:br>
              <a:rPr lang="en-US" dirty="0" smtClean="0"/>
            </a:br>
            <a:r>
              <a:rPr lang="en-US" dirty="0" smtClean="0"/>
              <a:t>Memory</a:t>
            </a:r>
            <a:endParaRPr lang="en-US" dirty="0"/>
          </a:p>
        </p:txBody>
      </p:sp>
      <p:sp>
        <p:nvSpPr>
          <p:cNvPr id="3" name="Content Placeholder 2"/>
          <p:cNvSpPr>
            <a:spLocks noGrp="1"/>
          </p:cNvSpPr>
          <p:nvPr>
            <p:ph idx="1"/>
          </p:nvPr>
        </p:nvSpPr>
        <p:spPr/>
        <p:txBody>
          <a:bodyPr>
            <a:noAutofit/>
          </a:bodyPr>
          <a:lstStyle/>
          <a:p>
            <a:r>
              <a:rPr lang="en-US" sz="2200" dirty="0" smtClean="0"/>
              <a:t>SO-DIMM (Small Outline)</a:t>
            </a:r>
          </a:p>
          <a:p>
            <a:pPr lvl="1"/>
            <a:r>
              <a:rPr lang="en-US" sz="2000" dirty="0" smtClean="0"/>
              <a:t>Laptops</a:t>
            </a:r>
          </a:p>
          <a:p>
            <a:pPr lvl="1"/>
            <a:r>
              <a:rPr lang="en-US" sz="2000" dirty="0" smtClean="0"/>
              <a:t>Embedded Systems</a:t>
            </a:r>
          </a:p>
          <a:p>
            <a:r>
              <a:rPr lang="en-US" sz="2200" dirty="0" smtClean="0"/>
              <a:t>ECC </a:t>
            </a:r>
            <a:r>
              <a:rPr lang="en-US" sz="2200" dirty="0" err="1" smtClean="0"/>
              <a:t>vs</a:t>
            </a:r>
            <a:r>
              <a:rPr lang="en-US" sz="2200" dirty="0" smtClean="0"/>
              <a:t> Non-ECC</a:t>
            </a:r>
          </a:p>
          <a:p>
            <a:pPr lvl="1"/>
            <a:r>
              <a:rPr lang="en-US" sz="2000" dirty="0" smtClean="0"/>
              <a:t>Cosmic Rays and Background radiation can cause a bit to flip</a:t>
            </a:r>
          </a:p>
          <a:p>
            <a:pPr lvl="1"/>
            <a:r>
              <a:rPr lang="en-US" sz="2000" dirty="0" smtClean="0"/>
              <a:t>ECC enabled chips can scrub errors</a:t>
            </a:r>
          </a:p>
          <a:p>
            <a:pPr lvl="1"/>
            <a:r>
              <a:rPr lang="en-US" sz="2000" dirty="0" smtClean="0"/>
              <a:t>Many system crashes may be caused by soft memory errors on NON-ECC systems</a:t>
            </a:r>
          </a:p>
          <a:p>
            <a:r>
              <a:rPr lang="en-US" sz="2200" dirty="0" smtClean="0"/>
              <a:t>Low power</a:t>
            </a:r>
          </a:p>
        </p:txBody>
      </p:sp>
      <p:pic>
        <p:nvPicPr>
          <p:cNvPr id="4" name="Picture 3"/>
          <p:cNvPicPr>
            <a:picLocks noChangeAspect="1"/>
          </p:cNvPicPr>
          <p:nvPr/>
        </p:nvPicPr>
        <p:blipFill>
          <a:blip r:embed="rId2"/>
          <a:stretch>
            <a:fillRect/>
          </a:stretch>
        </p:blipFill>
        <p:spPr>
          <a:xfrm>
            <a:off x="5831305" y="1270000"/>
            <a:ext cx="3048000" cy="2286000"/>
          </a:xfrm>
          <a:prstGeom prst="rect">
            <a:avLst/>
          </a:prstGeom>
        </p:spPr>
      </p:pic>
    </p:spTree>
    <p:extLst>
      <p:ext uri="{BB962C8B-B14F-4D97-AF65-F5344CB8AC3E}">
        <p14:creationId xmlns:p14="http://schemas.microsoft.com/office/powerpoint/2010/main" val="24861557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Desktop Components</a:t>
            </a:r>
            <a:br>
              <a:rPr lang="en-US" dirty="0" smtClean="0"/>
            </a:br>
            <a:r>
              <a:rPr lang="en-US" dirty="0" smtClean="0"/>
              <a:t>Bus</a:t>
            </a:r>
            <a:endParaRPr lang="en-US" dirty="0"/>
          </a:p>
        </p:txBody>
      </p:sp>
      <p:sp>
        <p:nvSpPr>
          <p:cNvPr id="3" name="Content Placeholder 2"/>
          <p:cNvSpPr>
            <a:spLocks noGrp="1"/>
          </p:cNvSpPr>
          <p:nvPr>
            <p:ph idx="1"/>
          </p:nvPr>
        </p:nvSpPr>
        <p:spPr/>
        <p:txBody>
          <a:bodyPr>
            <a:normAutofit/>
          </a:bodyPr>
          <a:lstStyle/>
          <a:p>
            <a:r>
              <a:rPr lang="en-US" dirty="0" smtClean="0"/>
              <a:t>ISA</a:t>
            </a:r>
          </a:p>
          <a:p>
            <a:pPr lvl="1"/>
            <a:r>
              <a:rPr lang="en-US" dirty="0" smtClean="0"/>
              <a:t>8bit - 4.77 MHz</a:t>
            </a:r>
          </a:p>
          <a:p>
            <a:pPr lvl="1"/>
            <a:r>
              <a:rPr lang="en-US" dirty="0" smtClean="0"/>
              <a:t>16bit - 8 MHz</a:t>
            </a:r>
          </a:p>
          <a:p>
            <a:r>
              <a:rPr lang="en-US" dirty="0" smtClean="0"/>
              <a:t>PCI (32bit)</a:t>
            </a:r>
          </a:p>
          <a:p>
            <a:pPr lvl="1"/>
            <a:r>
              <a:rPr lang="en-US" dirty="0" smtClean="0"/>
              <a:t>33MHz</a:t>
            </a:r>
          </a:p>
          <a:p>
            <a:pPr lvl="1"/>
            <a:r>
              <a:rPr lang="en-US" dirty="0" smtClean="0"/>
              <a:t>66MHz</a:t>
            </a:r>
          </a:p>
          <a:p>
            <a:pPr lvl="1"/>
            <a:r>
              <a:rPr lang="en-US" dirty="0" smtClean="0"/>
              <a:t>Tied to the clock</a:t>
            </a:r>
          </a:p>
          <a:p>
            <a:r>
              <a:rPr lang="en-US" dirty="0" smtClean="0"/>
              <a:t>PCI-X (64bit)</a:t>
            </a:r>
          </a:p>
          <a:p>
            <a:pPr lvl="1"/>
            <a:r>
              <a:rPr lang="en-US" dirty="0" smtClean="0"/>
              <a:t>66MHz</a:t>
            </a:r>
          </a:p>
          <a:p>
            <a:pPr lvl="1"/>
            <a:r>
              <a:rPr lang="en-US" dirty="0" smtClean="0"/>
              <a:t>133MHz</a:t>
            </a:r>
          </a:p>
        </p:txBody>
      </p:sp>
      <p:pic>
        <p:nvPicPr>
          <p:cNvPr id="4" name="Picture 3"/>
          <p:cNvPicPr>
            <a:picLocks noChangeAspect="1"/>
          </p:cNvPicPr>
          <p:nvPr/>
        </p:nvPicPr>
        <p:blipFill>
          <a:blip r:embed="rId2"/>
          <a:stretch>
            <a:fillRect/>
          </a:stretch>
        </p:blipFill>
        <p:spPr>
          <a:xfrm>
            <a:off x="4040531" y="1618992"/>
            <a:ext cx="5000625" cy="2038350"/>
          </a:xfrm>
          <a:prstGeom prst="rect">
            <a:avLst/>
          </a:prstGeom>
        </p:spPr>
      </p:pic>
      <p:pic>
        <p:nvPicPr>
          <p:cNvPr id="5" name="Picture 4"/>
          <p:cNvPicPr>
            <a:picLocks noChangeAspect="1"/>
          </p:cNvPicPr>
          <p:nvPr/>
        </p:nvPicPr>
        <p:blipFill>
          <a:blip r:embed="rId3"/>
          <a:stretch>
            <a:fillRect/>
          </a:stretch>
        </p:blipFill>
        <p:spPr>
          <a:xfrm>
            <a:off x="4259091" y="3773531"/>
            <a:ext cx="4575990" cy="2911474"/>
          </a:xfrm>
          <a:prstGeom prst="rect">
            <a:avLst/>
          </a:prstGeom>
        </p:spPr>
      </p:pic>
    </p:spTree>
    <p:extLst>
      <p:ext uri="{BB962C8B-B14F-4D97-AF65-F5344CB8AC3E}">
        <p14:creationId xmlns:p14="http://schemas.microsoft.com/office/powerpoint/2010/main" val="4829649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Desktop Components</a:t>
            </a:r>
            <a:br>
              <a:rPr lang="en-US" dirty="0" smtClean="0"/>
            </a:br>
            <a:r>
              <a:rPr lang="en-US" dirty="0" smtClean="0"/>
              <a:t>Bus</a:t>
            </a:r>
            <a:endParaRPr lang="en-US" dirty="0"/>
          </a:p>
        </p:txBody>
      </p:sp>
      <p:sp>
        <p:nvSpPr>
          <p:cNvPr id="3" name="Content Placeholder 2"/>
          <p:cNvSpPr>
            <a:spLocks noGrp="1"/>
          </p:cNvSpPr>
          <p:nvPr>
            <p:ph idx="1"/>
          </p:nvPr>
        </p:nvSpPr>
        <p:spPr/>
        <p:txBody>
          <a:bodyPr>
            <a:normAutofit/>
          </a:bodyPr>
          <a:lstStyle/>
          <a:p>
            <a:r>
              <a:rPr lang="en-US" dirty="0" smtClean="0"/>
              <a:t>PCI-X 2.0</a:t>
            </a:r>
          </a:p>
          <a:p>
            <a:pPr lvl="1"/>
            <a:r>
              <a:rPr lang="en-US" dirty="0" smtClean="0"/>
              <a:t>266MHz</a:t>
            </a:r>
          </a:p>
          <a:p>
            <a:pPr lvl="1"/>
            <a:r>
              <a:rPr lang="en-US" dirty="0" smtClean="0"/>
              <a:t>533MHz</a:t>
            </a:r>
          </a:p>
          <a:p>
            <a:pPr lvl="1"/>
            <a:r>
              <a:rPr lang="en-US" dirty="0" smtClean="0"/>
              <a:t>Rare and being replaced by PCI-E</a:t>
            </a:r>
          </a:p>
          <a:p>
            <a:r>
              <a:rPr lang="en-US" dirty="0" smtClean="0"/>
              <a:t>AGP (</a:t>
            </a:r>
            <a:r>
              <a:rPr lang="en-US" dirty="0"/>
              <a:t>Accelerated Graphics </a:t>
            </a:r>
            <a:r>
              <a:rPr lang="en-US" dirty="0" smtClean="0"/>
              <a:t>Port)</a:t>
            </a:r>
          </a:p>
          <a:p>
            <a:pPr lvl="1"/>
            <a:r>
              <a:rPr lang="en-US" dirty="0" smtClean="0"/>
              <a:t>Dedicated bandwidth for Graphics</a:t>
            </a:r>
          </a:p>
          <a:p>
            <a:pPr lvl="1"/>
            <a:r>
              <a:rPr lang="en-US" dirty="0" smtClean="0"/>
              <a:t>Can read textures directly from system memory</a:t>
            </a:r>
          </a:p>
          <a:p>
            <a:pPr lvl="1"/>
            <a:r>
              <a:rPr lang="en-US" dirty="0" smtClean="0"/>
              <a:t>Versions 1.0 – 3.0</a:t>
            </a:r>
          </a:p>
          <a:p>
            <a:pPr lvl="1"/>
            <a:r>
              <a:rPr lang="en-US" dirty="0" smtClean="0"/>
              <a:t>AGP Pro designed for workstations</a:t>
            </a:r>
          </a:p>
          <a:p>
            <a:pPr lvl="1"/>
            <a:r>
              <a:rPr lang="en-US" dirty="0" smtClean="0"/>
              <a:t>AGP Pro caused some confusion for Desktop support</a:t>
            </a:r>
            <a:endParaRPr lang="en-US" dirty="0"/>
          </a:p>
          <a:p>
            <a:pPr marL="0" indent="0">
              <a:buNone/>
            </a:pPr>
            <a:endParaRPr lang="en-US"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5788" y="609600"/>
            <a:ext cx="4037264" cy="5708692"/>
          </a:xfrm>
          <a:prstGeom prst="rect">
            <a:avLst/>
          </a:prstGeom>
        </p:spPr>
      </p:pic>
    </p:spTree>
    <p:extLst>
      <p:ext uri="{BB962C8B-B14F-4D97-AF65-F5344CB8AC3E}">
        <p14:creationId xmlns:p14="http://schemas.microsoft.com/office/powerpoint/2010/main" val="33875033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Desktop Components</a:t>
            </a:r>
            <a:br>
              <a:rPr lang="en-US" dirty="0" smtClean="0"/>
            </a:br>
            <a:r>
              <a:rPr lang="en-US" dirty="0" smtClean="0"/>
              <a:t>Bus</a:t>
            </a:r>
            <a:endParaRPr lang="en-US" dirty="0"/>
          </a:p>
        </p:txBody>
      </p:sp>
      <p:sp>
        <p:nvSpPr>
          <p:cNvPr id="3" name="Content Placeholder 2"/>
          <p:cNvSpPr>
            <a:spLocks noGrp="1"/>
          </p:cNvSpPr>
          <p:nvPr>
            <p:ph idx="1"/>
          </p:nvPr>
        </p:nvSpPr>
        <p:spPr>
          <a:xfrm>
            <a:off x="677334" y="2160589"/>
            <a:ext cx="4159361" cy="4472822"/>
          </a:xfrm>
        </p:spPr>
        <p:txBody>
          <a:bodyPr>
            <a:normAutofit/>
          </a:bodyPr>
          <a:lstStyle/>
          <a:p>
            <a:r>
              <a:rPr lang="en-US" dirty="0" smtClean="0"/>
              <a:t>PCI Express (</a:t>
            </a:r>
            <a:r>
              <a:rPr lang="en-US" dirty="0" err="1" smtClean="0"/>
              <a:t>PCIe</a:t>
            </a:r>
            <a:r>
              <a:rPr lang="en-US" dirty="0" smtClean="0"/>
              <a:t> or PCI-E)</a:t>
            </a:r>
          </a:p>
          <a:p>
            <a:pPr lvl="1"/>
            <a:r>
              <a:rPr lang="en-US" dirty="0" smtClean="0"/>
              <a:t>Better error detection</a:t>
            </a:r>
          </a:p>
          <a:p>
            <a:pPr lvl="1"/>
            <a:r>
              <a:rPr lang="en-US" dirty="0" smtClean="0"/>
              <a:t>Native hot-plug functionality</a:t>
            </a:r>
          </a:p>
          <a:p>
            <a:pPr lvl="1"/>
            <a:r>
              <a:rPr lang="en-US" dirty="0" smtClean="0"/>
              <a:t>x1 to x32 lanes</a:t>
            </a:r>
          </a:p>
          <a:p>
            <a:pPr lvl="1"/>
            <a:r>
              <a:rPr lang="en-US" dirty="0" smtClean="0"/>
              <a:t>Smaller card will run in larger</a:t>
            </a:r>
          </a:p>
          <a:p>
            <a:pPr lvl="1"/>
            <a:r>
              <a:rPr lang="en-US" dirty="0" smtClean="0"/>
              <a:t>Can have </a:t>
            </a:r>
            <a:r>
              <a:rPr lang="en-US" dirty="0" err="1" smtClean="0"/>
              <a:t>xSize</a:t>
            </a:r>
            <a:r>
              <a:rPr lang="en-US" dirty="0" smtClean="0"/>
              <a:t> (</a:t>
            </a:r>
            <a:r>
              <a:rPr lang="en-US" dirty="0" err="1" smtClean="0"/>
              <a:t>xWired</a:t>
            </a:r>
            <a:r>
              <a:rPr lang="en-US" dirty="0" smtClean="0"/>
              <a:t> mode)</a:t>
            </a:r>
          </a:p>
          <a:p>
            <a:pPr lvl="1"/>
            <a:r>
              <a:rPr lang="en-US" dirty="0" smtClean="0"/>
              <a:t>Versions 1.0 – 3.0</a:t>
            </a:r>
          </a:p>
          <a:p>
            <a:pPr lvl="1"/>
            <a:r>
              <a:rPr lang="en-US" dirty="0" err="1" smtClean="0"/>
              <a:t>PCIe</a:t>
            </a:r>
            <a:r>
              <a:rPr lang="en-US" dirty="0" smtClean="0"/>
              <a:t> Mini</a:t>
            </a:r>
          </a:p>
          <a:p>
            <a:pPr lvl="1"/>
            <a:r>
              <a:rPr lang="en-US" dirty="0" smtClean="0"/>
              <a:t>Number of lanes dependent on number of CPU’s and type</a:t>
            </a:r>
          </a:p>
          <a:p>
            <a:pPr lvl="1"/>
            <a:r>
              <a:rPr lang="en-US" dirty="0" smtClean="0"/>
              <a:t>Future 4.0 approx. 2014/2015</a:t>
            </a:r>
          </a:p>
        </p:txBody>
      </p:sp>
      <p:pic>
        <p:nvPicPr>
          <p:cNvPr id="4" name="Picture 3"/>
          <p:cNvPicPr>
            <a:picLocks noChangeAspect="1"/>
          </p:cNvPicPr>
          <p:nvPr/>
        </p:nvPicPr>
        <p:blipFill>
          <a:blip r:embed="rId2"/>
          <a:stretch>
            <a:fillRect/>
          </a:stretch>
        </p:blipFill>
        <p:spPr>
          <a:xfrm>
            <a:off x="4559643" y="1663270"/>
            <a:ext cx="6450227" cy="4378092"/>
          </a:xfrm>
          <a:prstGeom prst="rect">
            <a:avLst/>
          </a:prstGeom>
        </p:spPr>
      </p:pic>
    </p:spTree>
    <p:extLst>
      <p:ext uri="{BB962C8B-B14F-4D97-AF65-F5344CB8AC3E}">
        <p14:creationId xmlns:p14="http://schemas.microsoft.com/office/powerpoint/2010/main" val="20119945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Desktop Components</a:t>
            </a:r>
            <a:br>
              <a:rPr lang="en-US" dirty="0" smtClean="0"/>
            </a:br>
            <a:r>
              <a:rPr lang="en-US" dirty="0" smtClean="0"/>
              <a:t>Bus</a:t>
            </a:r>
            <a:endParaRPr lang="en-US" dirty="0"/>
          </a:p>
        </p:txBody>
      </p:sp>
      <p:sp>
        <p:nvSpPr>
          <p:cNvPr id="3" name="Content Placeholder 2"/>
          <p:cNvSpPr>
            <a:spLocks noGrp="1"/>
          </p:cNvSpPr>
          <p:nvPr>
            <p:ph idx="1"/>
          </p:nvPr>
        </p:nvSpPr>
        <p:spPr/>
        <p:txBody>
          <a:bodyPr>
            <a:noAutofit/>
          </a:bodyPr>
          <a:lstStyle/>
          <a:p>
            <a:r>
              <a:rPr lang="en-US" sz="2000" dirty="0" smtClean="0"/>
              <a:t>Profiles</a:t>
            </a:r>
          </a:p>
          <a:p>
            <a:pPr lvl="1"/>
            <a:r>
              <a:rPr lang="en-US" sz="2000" dirty="0" smtClean="0"/>
              <a:t>Full-size card</a:t>
            </a:r>
          </a:p>
          <a:p>
            <a:pPr lvl="2"/>
            <a:r>
              <a:rPr lang="en-US" sz="2000" dirty="0"/>
              <a:t>H</a:t>
            </a:r>
            <a:r>
              <a:rPr lang="en-US" sz="2000" dirty="0" smtClean="0"/>
              <a:t>eight </a:t>
            </a:r>
            <a:r>
              <a:rPr lang="en-US" sz="2000" dirty="0"/>
              <a:t>of 107 mm (4.2 inches) and a depth of 312 mm (12.283 inches)</a:t>
            </a:r>
          </a:p>
          <a:p>
            <a:pPr lvl="1"/>
            <a:r>
              <a:rPr lang="en-US" sz="2000" dirty="0"/>
              <a:t>Half-length extension card (de facto standard</a:t>
            </a:r>
            <a:r>
              <a:rPr lang="en-US" sz="2000" dirty="0" smtClean="0"/>
              <a:t>)</a:t>
            </a:r>
            <a:endParaRPr lang="en-US" sz="2000" dirty="0"/>
          </a:p>
          <a:p>
            <a:pPr lvl="2"/>
            <a:r>
              <a:rPr lang="en-US" sz="2000" dirty="0" smtClean="0"/>
              <a:t>Width</a:t>
            </a:r>
            <a:r>
              <a:rPr lang="en-US" sz="2000" dirty="0"/>
              <a:t>: 0.6 inches (15.24 </a:t>
            </a:r>
            <a:r>
              <a:rPr lang="en-US" sz="2000" dirty="0" smtClean="0"/>
              <a:t>mm)</a:t>
            </a:r>
          </a:p>
          <a:p>
            <a:pPr lvl="2"/>
            <a:r>
              <a:rPr lang="en-US" sz="2000" dirty="0" smtClean="0"/>
              <a:t>Depth</a:t>
            </a:r>
            <a:r>
              <a:rPr lang="en-US" sz="2000" dirty="0"/>
              <a:t>: 6.9 inches (175.26 </a:t>
            </a:r>
            <a:r>
              <a:rPr lang="en-US" sz="2000" dirty="0" smtClean="0"/>
              <a:t>mm)</a:t>
            </a:r>
          </a:p>
          <a:p>
            <a:pPr lvl="2"/>
            <a:r>
              <a:rPr lang="en-US" sz="2000" dirty="0" smtClean="0"/>
              <a:t>Height</a:t>
            </a:r>
            <a:r>
              <a:rPr lang="en-US" sz="2000" dirty="0"/>
              <a:t>: 4.2 inches (106.68 mm</a:t>
            </a:r>
            <a:r>
              <a:rPr lang="en-US" sz="2000" dirty="0" smtClean="0"/>
              <a:t>)</a:t>
            </a:r>
            <a:endParaRPr lang="en-US" sz="2000" dirty="0"/>
          </a:p>
        </p:txBody>
      </p:sp>
    </p:spTree>
    <p:extLst>
      <p:ext uri="{BB962C8B-B14F-4D97-AF65-F5344CB8AC3E}">
        <p14:creationId xmlns:p14="http://schemas.microsoft.com/office/powerpoint/2010/main" val="15297321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Desktop Components</a:t>
            </a:r>
            <a:br>
              <a:rPr lang="en-US" dirty="0" smtClean="0"/>
            </a:br>
            <a:r>
              <a:rPr lang="en-US" dirty="0" smtClean="0"/>
              <a:t>Bus</a:t>
            </a:r>
            <a:endParaRPr lang="en-US" dirty="0"/>
          </a:p>
        </p:txBody>
      </p:sp>
      <p:sp>
        <p:nvSpPr>
          <p:cNvPr id="3" name="Content Placeholder 2"/>
          <p:cNvSpPr>
            <a:spLocks noGrp="1"/>
          </p:cNvSpPr>
          <p:nvPr>
            <p:ph idx="1"/>
          </p:nvPr>
        </p:nvSpPr>
        <p:spPr/>
        <p:txBody>
          <a:bodyPr>
            <a:noAutofit/>
          </a:bodyPr>
          <a:lstStyle/>
          <a:p>
            <a:r>
              <a:rPr lang="en-US" sz="2000" dirty="0" smtClean="0"/>
              <a:t>Profiles</a:t>
            </a:r>
          </a:p>
          <a:p>
            <a:pPr lvl="1"/>
            <a:r>
              <a:rPr lang="en-US" sz="2000" dirty="0" smtClean="0"/>
              <a:t>Low-profile </a:t>
            </a:r>
            <a:r>
              <a:rPr lang="en-US" sz="2000" dirty="0"/>
              <a:t>(half-height) card</a:t>
            </a:r>
          </a:p>
          <a:p>
            <a:pPr lvl="2"/>
            <a:r>
              <a:rPr lang="en-US" sz="2000" dirty="0" smtClean="0"/>
              <a:t>Height</a:t>
            </a:r>
            <a:r>
              <a:rPr lang="en-US" sz="2000" dirty="0"/>
              <a:t>: 1.42 inches (36.07 mm) to 2.536 inches (64.41 mm)</a:t>
            </a:r>
          </a:p>
          <a:p>
            <a:pPr lvl="2"/>
            <a:r>
              <a:rPr lang="en-US" sz="2000" dirty="0" smtClean="0"/>
              <a:t>Depth</a:t>
            </a:r>
            <a:r>
              <a:rPr lang="en-US" sz="2000" dirty="0"/>
              <a:t>: 4.721 inches (119.91 mm) to 6.6 inches (167.64 mm)</a:t>
            </a:r>
          </a:p>
          <a:p>
            <a:pPr lvl="2"/>
            <a:r>
              <a:rPr lang="en-US" sz="2000" dirty="0"/>
              <a:t>B</a:t>
            </a:r>
            <a:r>
              <a:rPr lang="en-US" sz="2000" dirty="0" smtClean="0"/>
              <a:t>racket height is </a:t>
            </a:r>
            <a:r>
              <a:rPr lang="en-US" sz="2000" dirty="0"/>
              <a:t>reduced </a:t>
            </a:r>
            <a:r>
              <a:rPr lang="en-US" sz="2000" dirty="0" smtClean="0"/>
              <a:t>to 3.118 inches. </a:t>
            </a:r>
            <a:r>
              <a:rPr lang="en-US" sz="2000" dirty="0"/>
              <a:t>The smaller bracket will not fit a standard PC case, but will fit in a 2U rack-mount case. </a:t>
            </a:r>
            <a:endParaRPr lang="en-US" sz="2000" dirty="0" smtClean="0"/>
          </a:p>
          <a:p>
            <a:pPr lvl="2"/>
            <a:r>
              <a:rPr lang="en-US" sz="2000" dirty="0" smtClean="0"/>
              <a:t>Many </a:t>
            </a:r>
            <a:r>
              <a:rPr lang="en-US" sz="2000" dirty="0"/>
              <a:t>manufacturers supply both types of bracket (brackets are typically screwed to the card so changing them is not difficult).</a:t>
            </a:r>
            <a:endParaRPr lang="en-US" sz="2000" dirty="0" smtClean="0"/>
          </a:p>
        </p:txBody>
      </p:sp>
    </p:spTree>
    <p:extLst>
      <p:ext uri="{BB962C8B-B14F-4D97-AF65-F5344CB8AC3E}">
        <p14:creationId xmlns:p14="http://schemas.microsoft.com/office/powerpoint/2010/main" val="33978511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Desktop Components</a:t>
            </a:r>
            <a:br>
              <a:rPr lang="en-US" dirty="0" smtClean="0"/>
            </a:br>
            <a:r>
              <a:rPr lang="en-US" dirty="0" smtClean="0"/>
              <a:t>Networking</a:t>
            </a:r>
            <a:endParaRPr lang="en-US" dirty="0"/>
          </a:p>
        </p:txBody>
      </p:sp>
      <p:sp>
        <p:nvSpPr>
          <p:cNvPr id="3" name="Content Placeholder 2"/>
          <p:cNvSpPr>
            <a:spLocks noGrp="1"/>
          </p:cNvSpPr>
          <p:nvPr>
            <p:ph idx="1"/>
          </p:nvPr>
        </p:nvSpPr>
        <p:spPr/>
        <p:txBody>
          <a:bodyPr>
            <a:normAutofit lnSpcReduction="10000"/>
          </a:bodyPr>
          <a:lstStyle/>
          <a:p>
            <a:r>
              <a:rPr lang="en-US" dirty="0" smtClean="0"/>
              <a:t>Chips</a:t>
            </a:r>
          </a:p>
          <a:p>
            <a:pPr lvl="1"/>
            <a:r>
              <a:rPr lang="en-US" dirty="0" smtClean="0"/>
              <a:t>Intel</a:t>
            </a:r>
          </a:p>
          <a:p>
            <a:pPr lvl="1"/>
            <a:r>
              <a:rPr lang="en-US" dirty="0" smtClean="0"/>
              <a:t>Broadcom</a:t>
            </a:r>
          </a:p>
          <a:p>
            <a:r>
              <a:rPr lang="en-US" dirty="0" smtClean="0"/>
              <a:t>Speeds</a:t>
            </a:r>
          </a:p>
          <a:p>
            <a:pPr lvl="1"/>
            <a:r>
              <a:rPr lang="en-US" dirty="0" smtClean="0"/>
              <a:t>10Mb</a:t>
            </a:r>
          </a:p>
          <a:p>
            <a:pPr lvl="1"/>
            <a:r>
              <a:rPr lang="en-US" dirty="0" smtClean="0"/>
              <a:t>100Mb</a:t>
            </a:r>
          </a:p>
          <a:p>
            <a:pPr lvl="1"/>
            <a:r>
              <a:rPr lang="en-US" dirty="0" smtClean="0"/>
              <a:t>1Gb</a:t>
            </a:r>
          </a:p>
          <a:p>
            <a:pPr lvl="1"/>
            <a:r>
              <a:rPr lang="en-US" dirty="0" smtClean="0"/>
              <a:t>10Gb</a:t>
            </a:r>
          </a:p>
          <a:p>
            <a:r>
              <a:rPr lang="en-US" dirty="0" smtClean="0"/>
              <a:t>Media</a:t>
            </a:r>
          </a:p>
          <a:p>
            <a:pPr lvl="1"/>
            <a:r>
              <a:rPr lang="en-US" dirty="0" smtClean="0"/>
              <a:t>Copper</a:t>
            </a:r>
          </a:p>
          <a:p>
            <a:pPr lvl="1"/>
            <a:r>
              <a:rPr lang="en-US" dirty="0" smtClean="0"/>
              <a:t>Fiber</a:t>
            </a:r>
          </a:p>
        </p:txBody>
      </p:sp>
      <p:pic>
        <p:nvPicPr>
          <p:cNvPr id="5" name="Picture 4"/>
          <p:cNvPicPr>
            <a:picLocks noChangeAspect="1"/>
          </p:cNvPicPr>
          <p:nvPr/>
        </p:nvPicPr>
        <p:blipFill>
          <a:blip r:embed="rId2"/>
          <a:stretch>
            <a:fillRect/>
          </a:stretch>
        </p:blipFill>
        <p:spPr>
          <a:xfrm>
            <a:off x="2678483" y="2609006"/>
            <a:ext cx="5369679" cy="4030134"/>
          </a:xfrm>
          <a:prstGeom prst="rect">
            <a:avLst/>
          </a:prstGeom>
        </p:spPr>
      </p:pic>
      <p:pic>
        <p:nvPicPr>
          <p:cNvPr id="4" name="Picture 3"/>
          <p:cNvPicPr>
            <a:picLocks noChangeAspect="1"/>
          </p:cNvPicPr>
          <p:nvPr/>
        </p:nvPicPr>
        <p:blipFill>
          <a:blip r:embed="rId3"/>
          <a:stretch>
            <a:fillRect/>
          </a:stretch>
        </p:blipFill>
        <p:spPr>
          <a:xfrm>
            <a:off x="6825916" y="148179"/>
            <a:ext cx="4764505" cy="3564442"/>
          </a:xfrm>
          <a:prstGeom prst="rect">
            <a:avLst/>
          </a:prstGeom>
        </p:spPr>
      </p:pic>
    </p:spTree>
    <p:extLst>
      <p:ext uri="{BB962C8B-B14F-4D97-AF65-F5344CB8AC3E}">
        <p14:creationId xmlns:p14="http://schemas.microsoft.com/office/powerpoint/2010/main" val="20050992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Desktop Components</a:t>
            </a:r>
            <a:br>
              <a:rPr lang="en-US" dirty="0" smtClean="0"/>
            </a:br>
            <a:r>
              <a:rPr lang="en-US" dirty="0" smtClean="0"/>
              <a:t>CPU’s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32bit </a:t>
            </a:r>
            <a:r>
              <a:rPr lang="en-US" dirty="0" err="1" smtClean="0"/>
              <a:t>vs</a:t>
            </a:r>
            <a:r>
              <a:rPr lang="en-US" dirty="0" smtClean="0"/>
              <a:t> 64 bit</a:t>
            </a:r>
          </a:p>
          <a:p>
            <a:pPr lvl="1"/>
            <a:r>
              <a:rPr lang="en-US" sz="1800" dirty="0" smtClean="0"/>
              <a:t>Allows the system to address more memory</a:t>
            </a:r>
          </a:p>
          <a:p>
            <a:pPr lvl="2"/>
            <a:r>
              <a:rPr lang="en-US" sz="1800" dirty="0" smtClean="0"/>
              <a:t>32bit = 4GB</a:t>
            </a:r>
          </a:p>
          <a:p>
            <a:pPr lvl="2"/>
            <a:r>
              <a:rPr lang="en-US" sz="1800" dirty="0" smtClean="0"/>
              <a:t>64bit = 16 </a:t>
            </a:r>
            <a:r>
              <a:rPr lang="en-US" sz="1800" dirty="0" err="1" smtClean="0"/>
              <a:t>Exabytes</a:t>
            </a:r>
            <a:r>
              <a:rPr lang="en-US" sz="1800" dirty="0" smtClean="0"/>
              <a:t> (in principle)</a:t>
            </a:r>
          </a:p>
          <a:p>
            <a:pPr lvl="1"/>
            <a:r>
              <a:rPr lang="en-US" sz="1800" dirty="0" smtClean="0"/>
              <a:t>Most RISC Processors have been 64-bit since the early 90’s</a:t>
            </a:r>
          </a:p>
          <a:p>
            <a:pPr lvl="1"/>
            <a:r>
              <a:rPr lang="en-US" sz="1800" dirty="0" smtClean="0"/>
              <a:t>First common desktop 64-bit CISC Processor was the AMD Opteron in 2003</a:t>
            </a:r>
          </a:p>
          <a:p>
            <a:pPr lvl="1"/>
            <a:r>
              <a:rPr lang="en-US" sz="1800" dirty="0" smtClean="0"/>
              <a:t>Intel followed with its 64-bit Xeon in June of 2004</a:t>
            </a:r>
          </a:p>
          <a:p>
            <a:pPr lvl="1"/>
            <a:r>
              <a:rPr lang="en-US" sz="1800" dirty="0" smtClean="0"/>
              <a:t>AMD64 and Intel 64 (EM64T) Architectures parallel each other but do differ</a:t>
            </a:r>
          </a:p>
          <a:p>
            <a:pPr lvl="2"/>
            <a:r>
              <a:rPr lang="en-US" sz="1800" dirty="0" smtClean="0"/>
              <a:t>General name x86-64</a:t>
            </a:r>
          </a:p>
          <a:p>
            <a:pPr lvl="2"/>
            <a:r>
              <a:rPr lang="en-US" sz="1800" dirty="0" smtClean="0"/>
              <a:t>Differences typically only seen by those who develop </a:t>
            </a:r>
            <a:r>
              <a:rPr lang="en-US" sz="1800" dirty="0" err="1" smtClean="0"/>
              <a:t>OS’es</a:t>
            </a:r>
            <a:r>
              <a:rPr lang="en-US" sz="1800" dirty="0" smtClean="0"/>
              <a:t> and compilers</a:t>
            </a:r>
          </a:p>
          <a:p>
            <a:pPr lvl="1"/>
            <a:r>
              <a:rPr lang="en-US" sz="1800" dirty="0" smtClean="0"/>
              <a:t>Intel’s Itanium had poor 32-bit backward compatibility and slow performance</a:t>
            </a:r>
          </a:p>
        </p:txBody>
      </p:sp>
    </p:spTree>
    <p:extLst>
      <p:ext uri="{BB962C8B-B14F-4D97-AF65-F5344CB8AC3E}">
        <p14:creationId xmlns:p14="http://schemas.microsoft.com/office/powerpoint/2010/main" val="40718309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Desktop Components</a:t>
            </a:r>
            <a:br>
              <a:rPr lang="en-US" dirty="0" smtClean="0"/>
            </a:br>
            <a:r>
              <a:rPr lang="en-US" dirty="0" smtClean="0"/>
              <a:t>RISC CPU’s</a:t>
            </a:r>
            <a:endParaRPr lang="en-US" dirty="0"/>
          </a:p>
        </p:txBody>
      </p:sp>
      <p:sp>
        <p:nvSpPr>
          <p:cNvPr id="3" name="Content Placeholder 2"/>
          <p:cNvSpPr>
            <a:spLocks noGrp="1"/>
          </p:cNvSpPr>
          <p:nvPr>
            <p:ph idx="1"/>
          </p:nvPr>
        </p:nvSpPr>
        <p:spPr>
          <a:xfrm>
            <a:off x="677334" y="1775578"/>
            <a:ext cx="8596668" cy="3880773"/>
          </a:xfrm>
        </p:spPr>
        <p:txBody>
          <a:bodyPr>
            <a:noAutofit/>
          </a:bodyPr>
          <a:lstStyle/>
          <a:p>
            <a:pPr lvl="1"/>
            <a:r>
              <a:rPr lang="en-US" dirty="0" smtClean="0"/>
              <a:t>Reduced Instruction Set Computing</a:t>
            </a:r>
          </a:p>
          <a:p>
            <a:pPr lvl="1"/>
            <a:r>
              <a:rPr lang="en-US" dirty="0" err="1" smtClean="0"/>
              <a:t>Sparc</a:t>
            </a:r>
            <a:r>
              <a:rPr lang="en-US" dirty="0" smtClean="0"/>
              <a:t> (Scalable Processor Architecture)</a:t>
            </a:r>
            <a:endParaRPr lang="en-US" dirty="0" smtClean="0"/>
          </a:p>
          <a:p>
            <a:pPr lvl="2"/>
            <a:r>
              <a:rPr lang="en-US" sz="1600" dirty="0"/>
              <a:t>Introduced in </a:t>
            </a:r>
            <a:r>
              <a:rPr lang="en-US" sz="1600" dirty="0" smtClean="0"/>
              <a:t>1987</a:t>
            </a:r>
          </a:p>
          <a:p>
            <a:pPr lvl="2"/>
            <a:r>
              <a:rPr lang="en-US" sz="1600" dirty="0" smtClean="0"/>
              <a:t>Several specifications have been open sourced</a:t>
            </a:r>
          </a:p>
          <a:p>
            <a:pPr lvl="2"/>
            <a:r>
              <a:rPr lang="en-US" sz="1600" dirty="0" smtClean="0"/>
              <a:t>Design is also licensed to other manufacturers</a:t>
            </a:r>
          </a:p>
          <a:p>
            <a:pPr lvl="2"/>
            <a:r>
              <a:rPr lang="en-US" sz="1600" dirty="0" smtClean="0"/>
              <a:t>Fujitsu</a:t>
            </a:r>
          </a:p>
          <a:p>
            <a:pPr lvl="2"/>
            <a:r>
              <a:rPr lang="en-US" sz="1600" dirty="0" smtClean="0"/>
              <a:t>Sun/Oracle</a:t>
            </a:r>
            <a:endParaRPr lang="en-US" sz="1600" dirty="0"/>
          </a:p>
          <a:p>
            <a:pPr lvl="1"/>
            <a:r>
              <a:rPr lang="en-US" dirty="0" smtClean="0"/>
              <a:t>ARM</a:t>
            </a:r>
          </a:p>
          <a:p>
            <a:pPr lvl="2"/>
            <a:r>
              <a:rPr lang="en-US" sz="1600" dirty="0" smtClean="0"/>
              <a:t>Mobile computing</a:t>
            </a:r>
          </a:p>
          <a:p>
            <a:pPr lvl="2"/>
            <a:r>
              <a:rPr lang="en-US" sz="1600" dirty="0" smtClean="0"/>
              <a:t>Low power Embedded applications</a:t>
            </a:r>
          </a:p>
          <a:p>
            <a:pPr lvl="2"/>
            <a:r>
              <a:rPr lang="en-US" sz="1600" dirty="0" smtClean="0"/>
              <a:t>Game Consoles</a:t>
            </a:r>
            <a:endParaRPr lang="en-US" sz="1600" dirty="0"/>
          </a:p>
          <a:p>
            <a:pPr lvl="1"/>
            <a:r>
              <a:rPr lang="en-US" dirty="0" smtClean="0"/>
              <a:t>Alpha</a:t>
            </a:r>
          </a:p>
          <a:p>
            <a:pPr lvl="2"/>
            <a:r>
              <a:rPr lang="en-US" sz="1600" dirty="0" smtClean="0"/>
              <a:t>DEC/Compaq/HP</a:t>
            </a:r>
          </a:p>
        </p:txBody>
      </p:sp>
    </p:spTree>
    <p:extLst>
      <p:ext uri="{BB962C8B-B14F-4D97-AF65-F5344CB8AC3E}">
        <p14:creationId xmlns:p14="http://schemas.microsoft.com/office/powerpoint/2010/main" val="6088726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Desktop Components</a:t>
            </a:r>
            <a:br>
              <a:rPr lang="en-US" dirty="0" smtClean="0"/>
            </a:br>
            <a:r>
              <a:rPr lang="en-US" dirty="0" smtClean="0"/>
              <a:t>CISC CPU’s</a:t>
            </a:r>
            <a:endParaRPr lang="en-US" dirty="0"/>
          </a:p>
        </p:txBody>
      </p:sp>
      <p:sp>
        <p:nvSpPr>
          <p:cNvPr id="3" name="Content Placeholder 2"/>
          <p:cNvSpPr>
            <a:spLocks noGrp="1"/>
          </p:cNvSpPr>
          <p:nvPr>
            <p:ph idx="1"/>
          </p:nvPr>
        </p:nvSpPr>
        <p:spPr/>
        <p:txBody>
          <a:bodyPr>
            <a:normAutofit fontScale="85000" lnSpcReduction="20000"/>
          </a:bodyPr>
          <a:lstStyle/>
          <a:p>
            <a:pPr lvl="1"/>
            <a:r>
              <a:rPr lang="en-US" sz="3000" dirty="0" smtClean="0"/>
              <a:t>Complex Instruction Set Computing</a:t>
            </a:r>
          </a:p>
          <a:p>
            <a:pPr lvl="1"/>
            <a:r>
              <a:rPr lang="en-US" sz="3000" dirty="0" smtClean="0"/>
              <a:t>x86 </a:t>
            </a:r>
            <a:r>
              <a:rPr lang="en-US" sz="3000" dirty="0"/>
              <a:t>/ x86–64</a:t>
            </a:r>
          </a:p>
          <a:p>
            <a:pPr lvl="2"/>
            <a:r>
              <a:rPr lang="en-US" sz="3000" dirty="0" smtClean="0"/>
              <a:t>Intel</a:t>
            </a:r>
          </a:p>
          <a:p>
            <a:pPr lvl="3"/>
            <a:r>
              <a:rPr lang="en-US" sz="2800" dirty="0" smtClean="0"/>
              <a:t>286</a:t>
            </a:r>
          </a:p>
          <a:p>
            <a:pPr lvl="3"/>
            <a:r>
              <a:rPr lang="en-US" sz="2800" dirty="0" smtClean="0"/>
              <a:t>386</a:t>
            </a:r>
          </a:p>
          <a:p>
            <a:pPr lvl="3"/>
            <a:r>
              <a:rPr lang="en-US" sz="2800" dirty="0" smtClean="0"/>
              <a:t>486 SX/DX</a:t>
            </a:r>
          </a:p>
          <a:p>
            <a:pPr lvl="3"/>
            <a:r>
              <a:rPr lang="en-US" sz="2800" dirty="0" smtClean="0"/>
              <a:t>P54</a:t>
            </a:r>
          </a:p>
          <a:p>
            <a:pPr lvl="3"/>
            <a:r>
              <a:rPr lang="en-US" sz="2800" dirty="0" smtClean="0"/>
              <a:t>P55C with MMX</a:t>
            </a:r>
          </a:p>
          <a:p>
            <a:pPr lvl="4"/>
            <a:r>
              <a:rPr lang="en-US" sz="2800" dirty="0" smtClean="0"/>
              <a:t>Up to 233MHz</a:t>
            </a:r>
          </a:p>
        </p:txBody>
      </p:sp>
    </p:spTree>
    <p:extLst>
      <p:ext uri="{BB962C8B-B14F-4D97-AF65-F5344CB8AC3E}">
        <p14:creationId xmlns:p14="http://schemas.microsoft.com/office/powerpoint/2010/main" val="30033770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Desktop Components</a:t>
            </a:r>
            <a:br>
              <a:rPr lang="en-US" dirty="0" smtClean="0"/>
            </a:br>
            <a:r>
              <a:rPr lang="en-US" dirty="0" smtClean="0"/>
              <a:t>CISC CPU’s</a:t>
            </a:r>
            <a:endParaRPr lang="en-US" dirty="0"/>
          </a:p>
        </p:txBody>
      </p:sp>
      <p:sp>
        <p:nvSpPr>
          <p:cNvPr id="3" name="Content Placeholder 2"/>
          <p:cNvSpPr>
            <a:spLocks noGrp="1"/>
          </p:cNvSpPr>
          <p:nvPr>
            <p:ph idx="1"/>
          </p:nvPr>
        </p:nvSpPr>
        <p:spPr/>
        <p:txBody>
          <a:bodyPr>
            <a:normAutofit fontScale="85000" lnSpcReduction="10000"/>
          </a:bodyPr>
          <a:lstStyle/>
          <a:p>
            <a:pPr lvl="1"/>
            <a:r>
              <a:rPr lang="en-US" sz="2600" dirty="0"/>
              <a:t>x86 / x86–64</a:t>
            </a:r>
          </a:p>
          <a:p>
            <a:pPr lvl="2"/>
            <a:r>
              <a:rPr lang="en-US" sz="2600" dirty="0" smtClean="0"/>
              <a:t>Intel P6</a:t>
            </a:r>
          </a:p>
          <a:p>
            <a:pPr lvl="3"/>
            <a:r>
              <a:rPr lang="en-US" sz="2400" dirty="0" smtClean="0"/>
              <a:t>Pentium Pro (socket 8)</a:t>
            </a:r>
          </a:p>
          <a:p>
            <a:pPr lvl="3"/>
            <a:r>
              <a:rPr lang="en-US" sz="2400" dirty="0" smtClean="0"/>
              <a:t>Pentium II (slot 1)</a:t>
            </a:r>
          </a:p>
          <a:p>
            <a:pPr lvl="3"/>
            <a:r>
              <a:rPr lang="en-US" sz="2400" dirty="0" smtClean="0"/>
              <a:t>Pentium III </a:t>
            </a:r>
          </a:p>
          <a:p>
            <a:pPr lvl="2"/>
            <a:r>
              <a:rPr lang="en-US" sz="2600" dirty="0" smtClean="0"/>
              <a:t>Pentium 4 </a:t>
            </a:r>
            <a:r>
              <a:rPr lang="en-US" sz="2600" dirty="0" err="1" smtClean="0"/>
              <a:t>Netburst</a:t>
            </a:r>
            <a:endParaRPr lang="en-US" sz="2600" dirty="0" smtClean="0"/>
          </a:p>
          <a:p>
            <a:pPr lvl="2"/>
            <a:r>
              <a:rPr lang="en-US" sz="2600" dirty="0" smtClean="0"/>
              <a:t>Core</a:t>
            </a:r>
          </a:p>
          <a:p>
            <a:pPr lvl="2"/>
            <a:r>
              <a:rPr lang="en-US" sz="2600" dirty="0" smtClean="0"/>
              <a:t>Nehalem (IMCH and </a:t>
            </a:r>
            <a:r>
              <a:rPr lang="en-US" sz="2600" dirty="0" err="1" smtClean="0"/>
              <a:t>Quickpath</a:t>
            </a:r>
            <a:r>
              <a:rPr lang="en-US" sz="2600" dirty="0" smtClean="0"/>
              <a:t> Interconnect (QPI)) 45nm</a:t>
            </a:r>
            <a:endParaRPr lang="en-US" sz="2600" dirty="0" smtClean="0"/>
          </a:p>
          <a:p>
            <a:pPr lvl="2"/>
            <a:r>
              <a:rPr lang="en-US" sz="2600" dirty="0" smtClean="0"/>
              <a:t>Sandy </a:t>
            </a:r>
            <a:r>
              <a:rPr lang="en-US" sz="2600" dirty="0" smtClean="0"/>
              <a:t>Bridge (32nm) </a:t>
            </a:r>
            <a:r>
              <a:rPr lang="en-US" sz="2600" dirty="0" smtClean="0"/>
              <a:t>/ Ivy Bridge (GPU</a:t>
            </a:r>
            <a:r>
              <a:rPr lang="en-US" sz="2600" dirty="0" smtClean="0"/>
              <a:t>) 22nm</a:t>
            </a:r>
            <a:endParaRPr lang="en-US" sz="2600" dirty="0"/>
          </a:p>
          <a:p>
            <a:pPr lvl="2"/>
            <a:endParaRPr lang="en-US" dirty="0" smtClean="0"/>
          </a:p>
        </p:txBody>
      </p:sp>
    </p:spTree>
    <p:extLst>
      <p:ext uri="{BB962C8B-B14F-4D97-AF65-F5344CB8AC3E}">
        <p14:creationId xmlns:p14="http://schemas.microsoft.com/office/powerpoint/2010/main" val="41484247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Desktop Components</a:t>
            </a:r>
            <a:br>
              <a:rPr lang="en-US" dirty="0" smtClean="0"/>
            </a:br>
            <a:r>
              <a:rPr lang="en-US" dirty="0" smtClean="0"/>
              <a:t>CISC CPU’s</a:t>
            </a:r>
            <a:endParaRPr lang="en-US" dirty="0"/>
          </a:p>
        </p:txBody>
      </p:sp>
      <p:sp>
        <p:nvSpPr>
          <p:cNvPr id="3" name="Content Placeholder 2"/>
          <p:cNvSpPr>
            <a:spLocks noGrp="1"/>
          </p:cNvSpPr>
          <p:nvPr>
            <p:ph idx="1"/>
          </p:nvPr>
        </p:nvSpPr>
        <p:spPr/>
        <p:txBody>
          <a:bodyPr>
            <a:normAutofit fontScale="77500" lnSpcReduction="20000"/>
          </a:bodyPr>
          <a:lstStyle/>
          <a:p>
            <a:pPr lvl="1"/>
            <a:r>
              <a:rPr lang="en-US" sz="2500" dirty="0" smtClean="0"/>
              <a:t>x86 / x86–64</a:t>
            </a:r>
          </a:p>
          <a:p>
            <a:pPr lvl="2"/>
            <a:r>
              <a:rPr lang="en-US" sz="2500" dirty="0" smtClean="0"/>
              <a:t>AMD</a:t>
            </a:r>
          </a:p>
          <a:p>
            <a:pPr lvl="3"/>
            <a:r>
              <a:rPr lang="en-US" sz="2300" dirty="0" smtClean="0"/>
              <a:t>K5</a:t>
            </a:r>
          </a:p>
          <a:p>
            <a:pPr lvl="3"/>
            <a:r>
              <a:rPr lang="en-US" sz="2300" dirty="0" smtClean="0"/>
              <a:t>K6</a:t>
            </a:r>
          </a:p>
          <a:p>
            <a:pPr lvl="3"/>
            <a:r>
              <a:rPr lang="en-US" sz="2300" dirty="0" smtClean="0"/>
              <a:t>K7/Athlon (Slot A using Alpha EV6 bus)</a:t>
            </a:r>
          </a:p>
          <a:p>
            <a:pPr lvl="3"/>
            <a:r>
              <a:rPr lang="en-US" sz="2300" dirty="0" smtClean="0"/>
              <a:t>K8/Opteron (HT and Memory Controller)</a:t>
            </a:r>
          </a:p>
          <a:p>
            <a:pPr lvl="3"/>
            <a:r>
              <a:rPr lang="en-US" sz="2300" dirty="0" smtClean="0"/>
              <a:t>K10/Opteron/</a:t>
            </a:r>
            <a:r>
              <a:rPr lang="en-US" sz="2300" dirty="0" err="1" smtClean="0"/>
              <a:t>Phenom</a:t>
            </a:r>
            <a:r>
              <a:rPr lang="en-US" sz="2300" dirty="0" smtClean="0"/>
              <a:t> X3 X4/</a:t>
            </a:r>
            <a:r>
              <a:rPr lang="en-US" sz="2300" dirty="0" err="1" smtClean="0"/>
              <a:t>Turion</a:t>
            </a:r>
            <a:r>
              <a:rPr lang="en-US" sz="2300" dirty="0" smtClean="0"/>
              <a:t> II/Athlon II</a:t>
            </a:r>
          </a:p>
          <a:p>
            <a:pPr lvl="3"/>
            <a:r>
              <a:rPr lang="en-US" sz="2300" dirty="0" smtClean="0"/>
              <a:t>K10 and Bobcat APU’s (GPU)</a:t>
            </a:r>
          </a:p>
          <a:p>
            <a:pPr lvl="3"/>
            <a:r>
              <a:rPr lang="en-US" sz="2300" dirty="0" smtClean="0"/>
              <a:t>Bulldozer</a:t>
            </a:r>
          </a:p>
          <a:p>
            <a:pPr lvl="2"/>
            <a:r>
              <a:rPr lang="en-US" sz="2500" dirty="0" smtClean="0"/>
              <a:t>VIA</a:t>
            </a:r>
          </a:p>
          <a:p>
            <a:pPr lvl="2"/>
            <a:r>
              <a:rPr lang="en-US" sz="2500" dirty="0" smtClean="0"/>
              <a:t>Cyrix</a:t>
            </a:r>
          </a:p>
          <a:p>
            <a:pPr lvl="2"/>
            <a:endParaRPr lang="en-US" dirty="0" smtClean="0"/>
          </a:p>
        </p:txBody>
      </p:sp>
      <p:pic>
        <p:nvPicPr>
          <p:cNvPr id="4" name="Picture 3"/>
          <p:cNvPicPr>
            <a:picLocks noChangeAspect="1"/>
          </p:cNvPicPr>
          <p:nvPr/>
        </p:nvPicPr>
        <p:blipFill>
          <a:blip r:embed="rId3"/>
          <a:stretch>
            <a:fillRect/>
          </a:stretch>
        </p:blipFill>
        <p:spPr>
          <a:xfrm>
            <a:off x="4975668" y="1270000"/>
            <a:ext cx="4724400" cy="2173224"/>
          </a:xfrm>
          <a:prstGeom prst="rect">
            <a:avLst/>
          </a:prstGeom>
        </p:spPr>
      </p:pic>
    </p:spTree>
    <p:extLst>
      <p:ext uri="{BB962C8B-B14F-4D97-AF65-F5344CB8AC3E}">
        <p14:creationId xmlns:p14="http://schemas.microsoft.com/office/powerpoint/2010/main" val="36372316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Desktop Components</a:t>
            </a:r>
            <a:br>
              <a:rPr lang="en-US" dirty="0" smtClean="0"/>
            </a:br>
            <a:r>
              <a:rPr lang="en-US" dirty="0" smtClean="0"/>
              <a:t>Chipsets</a:t>
            </a:r>
            <a:endParaRPr lang="en-US" dirty="0"/>
          </a:p>
        </p:txBody>
      </p:sp>
      <p:sp>
        <p:nvSpPr>
          <p:cNvPr id="3" name="Content Placeholder 2"/>
          <p:cNvSpPr>
            <a:spLocks noGrp="1"/>
          </p:cNvSpPr>
          <p:nvPr>
            <p:ph idx="1"/>
          </p:nvPr>
        </p:nvSpPr>
        <p:spPr/>
        <p:txBody>
          <a:bodyPr>
            <a:normAutofit/>
          </a:bodyPr>
          <a:lstStyle/>
          <a:p>
            <a:r>
              <a:rPr lang="en-US" sz="2000" dirty="0" smtClean="0"/>
              <a:t>Integrated Circuit (IC) </a:t>
            </a:r>
            <a:r>
              <a:rPr lang="en-US" sz="2000" dirty="0" smtClean="0"/>
              <a:t>chips that controls the flow of data between the CPU and Memory and Peripherals</a:t>
            </a:r>
          </a:p>
          <a:p>
            <a:r>
              <a:rPr lang="en-US" sz="2000" dirty="0" smtClean="0"/>
              <a:t>First PC chipset was for the Intel 80286</a:t>
            </a:r>
          </a:p>
          <a:p>
            <a:r>
              <a:rPr lang="en-US" sz="2000" dirty="0" smtClean="0"/>
              <a:t>Traditionally split into two chips…Northbridge and Southbridge </a:t>
            </a:r>
            <a:r>
              <a:rPr lang="en-US" sz="2000" dirty="0" smtClean="0"/>
              <a:t>(</a:t>
            </a:r>
            <a:r>
              <a:rPr lang="en-US" sz="2000" dirty="0" err="1" smtClean="0"/>
              <a:t>Input/Output</a:t>
            </a:r>
            <a:r>
              <a:rPr lang="en-US" sz="2000" dirty="0" smtClean="0"/>
              <a:t> Controller Hub or ICH</a:t>
            </a:r>
            <a:r>
              <a:rPr lang="en-US" sz="2000" dirty="0" smtClean="0"/>
              <a:t>)</a:t>
            </a:r>
          </a:p>
          <a:p>
            <a:r>
              <a:rPr lang="en-US" sz="2000" dirty="0" smtClean="0"/>
              <a:t>Northbridge linked the CPU to main memory and the graphics controller</a:t>
            </a:r>
          </a:p>
          <a:p>
            <a:r>
              <a:rPr lang="en-US" sz="2000" dirty="0" smtClean="0"/>
              <a:t>Southbridge linked to slower peripherals on PCI slots</a:t>
            </a:r>
          </a:p>
          <a:p>
            <a:r>
              <a:rPr lang="en-US" sz="2000" dirty="0" smtClean="0"/>
              <a:t>Optionally the Southbridge may contain on-chip functions such as Ethernet, USB, audio and storage</a:t>
            </a:r>
          </a:p>
          <a:p>
            <a:endParaRPr lang="en-US" dirty="0" smtClean="0"/>
          </a:p>
        </p:txBody>
      </p:sp>
    </p:spTree>
    <p:extLst>
      <p:ext uri="{BB962C8B-B14F-4D97-AF65-F5344CB8AC3E}">
        <p14:creationId xmlns:p14="http://schemas.microsoft.com/office/powerpoint/2010/main" val="16348199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Desktop Components</a:t>
            </a:r>
            <a:br>
              <a:rPr lang="en-US" dirty="0" smtClean="0"/>
            </a:br>
            <a:r>
              <a:rPr lang="en-US" dirty="0" smtClean="0"/>
              <a:t>Chipsets</a:t>
            </a:r>
            <a:endParaRPr lang="en-US" dirty="0"/>
          </a:p>
        </p:txBody>
      </p:sp>
      <p:sp>
        <p:nvSpPr>
          <p:cNvPr id="3" name="Content Placeholder 2"/>
          <p:cNvSpPr>
            <a:spLocks noGrp="1"/>
          </p:cNvSpPr>
          <p:nvPr>
            <p:ph idx="1"/>
          </p:nvPr>
        </p:nvSpPr>
        <p:spPr/>
        <p:txBody>
          <a:bodyPr>
            <a:normAutofit/>
          </a:bodyPr>
          <a:lstStyle/>
          <a:p>
            <a:r>
              <a:rPr lang="en-US" sz="2400" dirty="0" smtClean="0"/>
              <a:t>Late 90’s and early 2000’s system speed was bottlenecked by the chipset</a:t>
            </a:r>
          </a:p>
          <a:p>
            <a:r>
              <a:rPr lang="en-US" sz="2400" dirty="0" smtClean="0"/>
              <a:t>Front Side Bus speeds of 66MHz between the CPU and memory were also tied to the PCI slots</a:t>
            </a:r>
          </a:p>
          <a:p>
            <a:r>
              <a:rPr lang="en-US" sz="2400" dirty="0" smtClean="0"/>
              <a:t>Overclocking your FSB could cause system instability in other components</a:t>
            </a:r>
          </a:p>
          <a:p>
            <a:r>
              <a:rPr lang="en-US" sz="2400" dirty="0" smtClean="0"/>
              <a:t>Overclocking also increased the heat the </a:t>
            </a:r>
            <a:r>
              <a:rPr lang="en-US" sz="2400" dirty="0"/>
              <a:t>N</a:t>
            </a:r>
            <a:r>
              <a:rPr lang="en-US" sz="2400" dirty="0" smtClean="0"/>
              <a:t>orthbridge generated</a:t>
            </a:r>
          </a:p>
        </p:txBody>
      </p:sp>
    </p:spTree>
    <p:extLst>
      <p:ext uri="{BB962C8B-B14F-4D97-AF65-F5344CB8AC3E}">
        <p14:creationId xmlns:p14="http://schemas.microsoft.com/office/powerpoint/2010/main" val="3989258662"/>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1222</TotalTime>
  <Words>1948</Words>
  <Application>Microsoft Office PowerPoint</Application>
  <PresentationFormat>Widescreen</PresentationFormat>
  <Paragraphs>329</Paragraphs>
  <Slides>27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Trebuchet MS</vt:lpstr>
      <vt:lpstr>Wingdings 3</vt:lpstr>
      <vt:lpstr>Facet</vt:lpstr>
      <vt:lpstr> CSCI 2930 Practical System Administration</vt:lpstr>
      <vt:lpstr>History – The Never Ending Cycle</vt:lpstr>
      <vt:lpstr>Desktop Components CPU’s</vt:lpstr>
      <vt:lpstr>Desktop Components RISC CPU’s</vt:lpstr>
      <vt:lpstr>Desktop Components CISC CPU’s</vt:lpstr>
      <vt:lpstr>Desktop Components CISC CPU’s</vt:lpstr>
      <vt:lpstr>Desktop Components CISC CPU’s</vt:lpstr>
      <vt:lpstr>Desktop Components Chipsets</vt:lpstr>
      <vt:lpstr>Desktop Components Chipsets</vt:lpstr>
      <vt:lpstr>Desktop Components Chipsets</vt:lpstr>
      <vt:lpstr>Desktop Components Chipsets</vt:lpstr>
      <vt:lpstr>Desktop Components Chipsets</vt:lpstr>
      <vt:lpstr>Desktop Components CPU’s – Manufacturing Process</vt:lpstr>
      <vt:lpstr>Desktop Components CPU’s - Cache</vt:lpstr>
      <vt:lpstr>Desktop Components CPU’s - Cache</vt:lpstr>
      <vt:lpstr>Desktop Components CPU’s - Cache</vt:lpstr>
      <vt:lpstr>Desktop Components CPU’s - Extensions</vt:lpstr>
      <vt:lpstr>Desktop Components CPU’s - Sockets</vt:lpstr>
      <vt:lpstr>Desktop Components Memory</vt:lpstr>
      <vt:lpstr>Desktop Components Memory</vt:lpstr>
      <vt:lpstr>Desktop Components Memory</vt:lpstr>
      <vt:lpstr>Desktop Components Bus</vt:lpstr>
      <vt:lpstr>Desktop Components Bus</vt:lpstr>
      <vt:lpstr>Desktop Components Bus</vt:lpstr>
      <vt:lpstr>Desktop Components Bus</vt:lpstr>
      <vt:lpstr>Desktop Components Bus</vt:lpstr>
      <vt:lpstr>Desktop Components Networking</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CSCI 2800/2930 Practical System Administration</dc:title>
  <dc:creator>Hamilton, Christopher</dc:creator>
  <cp:lastModifiedBy>cain</cp:lastModifiedBy>
  <cp:revision>98</cp:revision>
  <dcterms:created xsi:type="dcterms:W3CDTF">2013-05-21T19:16:57Z</dcterms:created>
  <dcterms:modified xsi:type="dcterms:W3CDTF">2014-01-29T01:18:41Z</dcterms:modified>
</cp:coreProperties>
</file>